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</p:sldIdLst>
  <p:sldSz cx="18288000" cy="10287000"/>
  <p:notesSz cx="6858000" cy="9144000"/>
  <p:embeddedFontLst>
    <p:embeddedFont>
      <p:font typeface="Calibri (MS)" panose="020F0502020204030204" pitchFamily="34" charset="0"/>
      <p:regular r:id="rId87"/>
    </p:embeddedFont>
    <p:embeddedFont>
      <p:font typeface="Calibri (MS) Bold" panose="020F0702030404030204" pitchFamily="34" charset="0"/>
      <p:regular r:id="rId88"/>
      <p:bold r:id="rId89"/>
    </p:embeddedFont>
    <p:embeddedFont>
      <p:font typeface="Calibri (MS) Italics" panose="020F05020202040A0204" pitchFamily="34" charset="0"/>
      <p:regular r:id="rId90"/>
      <p:italic r:id="rId91"/>
    </p:embeddedFont>
    <p:embeddedFont>
      <p:font typeface="Calibri (MS) Light" panose="020F0302020204030204" pitchFamily="34" charset="0"/>
      <p:regular r:id="rId92"/>
    </p:embeddedFont>
    <p:embeddedFont>
      <p:font typeface="Cinzel" pitchFamily="2" charset="77"/>
      <p:regular r:id="rId93"/>
    </p:embeddedFont>
    <p:embeddedFont>
      <p:font typeface="Cinzel Bold" pitchFamily="2" charset="77"/>
      <p:regular r:id="rId94"/>
      <p:bold r:id="rId9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4.fntdata"/><Relationship Id="rId95" Type="http://schemas.openxmlformats.org/officeDocument/2006/relationships/font" Target="fonts/font9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2.fntdata"/><Relationship Id="rId91" Type="http://schemas.openxmlformats.org/officeDocument/2006/relationships/font" Target="fonts/font5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8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7.fntdata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9.jpeg"/><Relationship Id="rId7" Type="http://schemas.openxmlformats.org/officeDocument/2006/relationships/image" Target="../media/image6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56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4.png"/><Relationship Id="rId21" Type="http://schemas.openxmlformats.org/officeDocument/2006/relationships/image" Target="../media/image92.sv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svg"/><Relationship Id="rId2" Type="http://schemas.openxmlformats.org/officeDocument/2006/relationships/image" Target="../media/image73.jpe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72.png"/><Relationship Id="rId5" Type="http://schemas.openxmlformats.org/officeDocument/2006/relationships/image" Target="../media/image76.png"/><Relationship Id="rId15" Type="http://schemas.openxmlformats.org/officeDocument/2006/relationships/image" Target="../media/image86.svg"/><Relationship Id="rId23" Type="http://schemas.openxmlformats.org/officeDocument/2006/relationships/image" Target="../media/image94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102.png"/><Relationship Id="rId26" Type="http://schemas.openxmlformats.org/officeDocument/2006/relationships/image" Target="../media/image105.png"/><Relationship Id="rId3" Type="http://schemas.openxmlformats.org/officeDocument/2006/relationships/image" Target="../media/image74.png"/><Relationship Id="rId21" Type="http://schemas.openxmlformats.org/officeDocument/2006/relationships/image" Target="../media/image85.png"/><Relationship Id="rId34" Type="http://schemas.openxmlformats.org/officeDocument/2006/relationships/image" Target="../media/image72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101.png"/><Relationship Id="rId25" Type="http://schemas.openxmlformats.org/officeDocument/2006/relationships/image" Target="../media/image104.png"/><Relationship Id="rId33" Type="http://schemas.openxmlformats.org/officeDocument/2006/relationships/image" Target="../media/image94.png"/><Relationship Id="rId2" Type="http://schemas.openxmlformats.org/officeDocument/2006/relationships/image" Target="../media/image73.jpeg"/><Relationship Id="rId16" Type="http://schemas.openxmlformats.org/officeDocument/2006/relationships/image" Target="../media/image89.png"/><Relationship Id="rId20" Type="http://schemas.openxmlformats.org/officeDocument/2006/relationships/image" Target="../media/image77.png"/><Relationship Id="rId29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82.png"/><Relationship Id="rId24" Type="http://schemas.openxmlformats.org/officeDocument/2006/relationships/image" Target="../media/image88.svg"/><Relationship Id="rId32" Type="http://schemas.openxmlformats.org/officeDocument/2006/relationships/image" Target="../media/image111.png"/><Relationship Id="rId5" Type="http://schemas.openxmlformats.org/officeDocument/2006/relationships/image" Target="../media/image76.png"/><Relationship Id="rId15" Type="http://schemas.openxmlformats.org/officeDocument/2006/relationships/image" Target="../media/image100.svg"/><Relationship Id="rId23" Type="http://schemas.openxmlformats.org/officeDocument/2006/relationships/image" Target="../media/image87.png"/><Relationship Id="rId28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103.svg"/><Relationship Id="rId31" Type="http://schemas.openxmlformats.org/officeDocument/2006/relationships/image" Target="../media/image110.png"/><Relationship Id="rId4" Type="http://schemas.openxmlformats.org/officeDocument/2006/relationships/image" Target="../media/image75.svg"/><Relationship Id="rId9" Type="http://schemas.openxmlformats.org/officeDocument/2006/relationships/image" Target="../media/image80.png"/><Relationship Id="rId14" Type="http://schemas.openxmlformats.org/officeDocument/2006/relationships/image" Target="../media/image99.png"/><Relationship Id="rId22" Type="http://schemas.openxmlformats.org/officeDocument/2006/relationships/image" Target="../media/image86.sv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Relationship Id="rId8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120.svg"/><Relationship Id="rId26" Type="http://schemas.openxmlformats.org/officeDocument/2006/relationships/image" Target="../media/image124.png"/><Relationship Id="rId3" Type="http://schemas.openxmlformats.org/officeDocument/2006/relationships/image" Target="../media/image115.png"/><Relationship Id="rId21" Type="http://schemas.openxmlformats.org/officeDocument/2006/relationships/image" Target="../media/image122.sv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119.png"/><Relationship Id="rId25" Type="http://schemas.openxmlformats.org/officeDocument/2006/relationships/image" Target="../media/image89.png"/><Relationship Id="rId2" Type="http://schemas.openxmlformats.org/officeDocument/2006/relationships/image" Target="../media/image73.jpeg"/><Relationship Id="rId16" Type="http://schemas.openxmlformats.org/officeDocument/2006/relationships/image" Target="../media/image113.png"/><Relationship Id="rId20" Type="http://schemas.openxmlformats.org/officeDocument/2006/relationships/image" Target="../media/image121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82.png"/><Relationship Id="rId24" Type="http://schemas.openxmlformats.org/officeDocument/2006/relationships/image" Target="../media/image123.png"/><Relationship Id="rId5" Type="http://schemas.openxmlformats.org/officeDocument/2006/relationships/image" Target="../media/image76.png"/><Relationship Id="rId15" Type="http://schemas.openxmlformats.org/officeDocument/2006/relationships/image" Target="../media/image118.svg"/><Relationship Id="rId23" Type="http://schemas.openxmlformats.org/officeDocument/2006/relationships/image" Target="../media/image88.svg"/><Relationship Id="rId28" Type="http://schemas.openxmlformats.org/officeDocument/2006/relationships/image" Target="../media/image126.svg"/><Relationship Id="rId10" Type="http://schemas.openxmlformats.org/officeDocument/2006/relationships/image" Target="../media/image81.png"/><Relationship Id="rId19" Type="http://schemas.openxmlformats.org/officeDocument/2006/relationships/image" Target="../media/image77.png"/><Relationship Id="rId4" Type="http://schemas.openxmlformats.org/officeDocument/2006/relationships/image" Target="../media/image116.svg"/><Relationship Id="rId9" Type="http://schemas.openxmlformats.org/officeDocument/2006/relationships/image" Target="../media/image80.png"/><Relationship Id="rId14" Type="http://schemas.openxmlformats.org/officeDocument/2006/relationships/image" Target="../media/image117.png"/><Relationship Id="rId22" Type="http://schemas.openxmlformats.org/officeDocument/2006/relationships/image" Target="../media/image87.png"/><Relationship Id="rId27" Type="http://schemas.openxmlformats.org/officeDocument/2006/relationships/image" Target="../media/image125.png"/><Relationship Id="rId30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89.png"/><Relationship Id="rId4" Type="http://schemas.openxmlformats.org/officeDocument/2006/relationships/image" Target="../media/image12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32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34.svg"/><Relationship Id="rId18" Type="http://schemas.openxmlformats.org/officeDocument/2006/relationships/image" Target="../media/image139.svg"/><Relationship Id="rId3" Type="http://schemas.openxmlformats.org/officeDocument/2006/relationships/image" Target="../media/image76.png"/><Relationship Id="rId21" Type="http://schemas.openxmlformats.org/officeDocument/2006/relationships/image" Target="../media/image72.png"/><Relationship Id="rId7" Type="http://schemas.openxmlformats.org/officeDocument/2006/relationships/image" Target="../media/image80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image" Target="../media/image130.jpeg"/><Relationship Id="rId16" Type="http://schemas.openxmlformats.org/officeDocument/2006/relationships/image" Target="../media/image137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136.svg"/><Relationship Id="rId10" Type="http://schemas.openxmlformats.org/officeDocument/2006/relationships/image" Target="../media/image83.png"/><Relationship Id="rId19" Type="http://schemas.openxmlformats.org/officeDocument/2006/relationships/image" Target="../media/image140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svg"/><Relationship Id="rId18" Type="http://schemas.openxmlformats.org/officeDocument/2006/relationships/image" Target="../media/image147.png"/><Relationship Id="rId26" Type="http://schemas.openxmlformats.org/officeDocument/2006/relationships/image" Target="../media/image155.png"/><Relationship Id="rId39" Type="http://schemas.openxmlformats.org/officeDocument/2006/relationships/image" Target="../media/image167.png"/><Relationship Id="rId21" Type="http://schemas.openxmlformats.org/officeDocument/2006/relationships/image" Target="../media/image150.png"/><Relationship Id="rId34" Type="http://schemas.openxmlformats.org/officeDocument/2006/relationships/image" Target="../media/image162.svg"/><Relationship Id="rId42" Type="http://schemas.openxmlformats.org/officeDocument/2006/relationships/image" Target="../media/image170.png"/><Relationship Id="rId7" Type="http://schemas.openxmlformats.org/officeDocument/2006/relationships/image" Target="../media/image80.png"/><Relationship Id="rId2" Type="http://schemas.openxmlformats.org/officeDocument/2006/relationships/image" Target="../media/image130.jpeg"/><Relationship Id="rId16" Type="http://schemas.openxmlformats.org/officeDocument/2006/relationships/image" Target="../media/image145.png"/><Relationship Id="rId29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153.png"/><Relationship Id="rId32" Type="http://schemas.openxmlformats.org/officeDocument/2006/relationships/image" Target="../media/image77.png"/><Relationship Id="rId37" Type="http://schemas.openxmlformats.org/officeDocument/2006/relationships/image" Target="../media/image165.png"/><Relationship Id="rId40" Type="http://schemas.openxmlformats.org/officeDocument/2006/relationships/image" Target="../media/image168.svg"/><Relationship Id="rId45" Type="http://schemas.openxmlformats.org/officeDocument/2006/relationships/image" Target="../media/image72.png"/><Relationship Id="rId5" Type="http://schemas.openxmlformats.org/officeDocument/2006/relationships/image" Target="../media/image78.png"/><Relationship Id="rId15" Type="http://schemas.openxmlformats.org/officeDocument/2006/relationships/image" Target="../media/image144.png"/><Relationship Id="rId23" Type="http://schemas.openxmlformats.org/officeDocument/2006/relationships/image" Target="../media/image152.svg"/><Relationship Id="rId28" Type="http://schemas.openxmlformats.org/officeDocument/2006/relationships/image" Target="../media/image157.png"/><Relationship Id="rId36" Type="http://schemas.openxmlformats.org/officeDocument/2006/relationships/image" Target="../media/image164.svg"/><Relationship Id="rId10" Type="http://schemas.openxmlformats.org/officeDocument/2006/relationships/image" Target="../media/image83.png"/><Relationship Id="rId19" Type="http://schemas.openxmlformats.org/officeDocument/2006/relationships/image" Target="../media/image148.png"/><Relationship Id="rId31" Type="http://schemas.openxmlformats.org/officeDocument/2006/relationships/image" Target="../media/image160.png"/><Relationship Id="rId44" Type="http://schemas.openxmlformats.org/officeDocument/2006/relationships/image" Target="../media/image94.png"/><Relationship Id="rId4" Type="http://schemas.openxmlformats.org/officeDocument/2006/relationships/image" Target="../media/image98.png"/><Relationship Id="rId9" Type="http://schemas.openxmlformats.org/officeDocument/2006/relationships/image" Target="../media/image82.png"/><Relationship Id="rId14" Type="http://schemas.openxmlformats.org/officeDocument/2006/relationships/image" Target="../media/image143.png"/><Relationship Id="rId22" Type="http://schemas.openxmlformats.org/officeDocument/2006/relationships/image" Target="../media/image151.png"/><Relationship Id="rId27" Type="http://schemas.openxmlformats.org/officeDocument/2006/relationships/image" Target="../media/image156.svg"/><Relationship Id="rId30" Type="http://schemas.openxmlformats.org/officeDocument/2006/relationships/image" Target="../media/image159.svg"/><Relationship Id="rId35" Type="http://schemas.openxmlformats.org/officeDocument/2006/relationships/image" Target="../media/image163.png"/><Relationship Id="rId43" Type="http://schemas.openxmlformats.org/officeDocument/2006/relationships/image" Target="../media/image171.png"/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12" Type="http://schemas.openxmlformats.org/officeDocument/2006/relationships/image" Target="../media/image141.png"/><Relationship Id="rId17" Type="http://schemas.openxmlformats.org/officeDocument/2006/relationships/image" Target="../media/image146.svg"/><Relationship Id="rId25" Type="http://schemas.openxmlformats.org/officeDocument/2006/relationships/image" Target="../media/image154.png"/><Relationship Id="rId33" Type="http://schemas.openxmlformats.org/officeDocument/2006/relationships/image" Target="../media/image161.png"/><Relationship Id="rId38" Type="http://schemas.openxmlformats.org/officeDocument/2006/relationships/image" Target="../media/image166.svg"/><Relationship Id="rId20" Type="http://schemas.openxmlformats.org/officeDocument/2006/relationships/image" Target="../media/image149.svg"/><Relationship Id="rId41" Type="http://schemas.openxmlformats.org/officeDocument/2006/relationships/image" Target="../media/image16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32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188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12" Type="http://schemas.openxmlformats.org/officeDocument/2006/relationships/image" Target="../media/image17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5.jpeg"/><Relationship Id="rId10" Type="http://schemas.openxmlformats.org/officeDocument/2006/relationships/image" Target="../media/image15.png"/><Relationship Id="rId4" Type="http://schemas.openxmlformats.org/officeDocument/2006/relationships/image" Target="../media/image4.svg"/><Relationship Id="rId9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sv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svg"/><Relationship Id="rId4" Type="http://schemas.openxmlformats.org/officeDocument/2006/relationships/image" Target="../media/image203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9.svg"/><Relationship Id="rId4" Type="http://schemas.openxmlformats.org/officeDocument/2006/relationships/image" Target="../media/image20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12" Type="http://schemas.openxmlformats.org/officeDocument/2006/relationships/image" Target="../media/image17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5.jpeg"/><Relationship Id="rId1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4.svg"/><Relationship Id="rId9" Type="http://schemas.openxmlformats.org/officeDocument/2006/relationships/image" Target="../media/image10.jpeg"/><Relationship Id="rId14" Type="http://schemas.openxmlformats.org/officeDocument/2006/relationships/image" Target="../media/image20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13.svg"/><Relationship Id="rId4" Type="http://schemas.openxmlformats.org/officeDocument/2006/relationships/image" Target="../media/image212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17.svg"/><Relationship Id="rId4" Type="http://schemas.openxmlformats.org/officeDocument/2006/relationships/image" Target="../media/image216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meg.com/" TargetMode="External"/><Relationship Id="rId3" Type="http://schemas.openxmlformats.org/officeDocument/2006/relationships/image" Target="../media/image222.sv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hyperlink" Target="http://www.hansgrohe.com/" TargetMode="External"/><Relationship Id="rId5" Type="http://schemas.openxmlformats.org/officeDocument/2006/relationships/image" Target="../media/image224.png"/><Relationship Id="rId10" Type="http://schemas.openxmlformats.org/officeDocument/2006/relationships/hyperlink" Target="http://www.siematic.com/" TargetMode="External"/><Relationship Id="rId4" Type="http://schemas.openxmlformats.org/officeDocument/2006/relationships/image" Target="../media/image223.png"/><Relationship Id="rId9" Type="http://schemas.openxmlformats.org/officeDocument/2006/relationships/hyperlink" Target="http://www.duravit.com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12" Type="http://schemas.openxmlformats.org/officeDocument/2006/relationships/image" Target="../media/image17.svg"/><Relationship Id="rId17" Type="http://schemas.openxmlformats.org/officeDocument/2006/relationships/image" Target="../media/image12.png"/><Relationship Id="rId2" Type="http://schemas.openxmlformats.org/officeDocument/2006/relationships/image" Target="../media/image11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5.jpeg"/><Relationship Id="rId15" Type="http://schemas.openxmlformats.org/officeDocument/2006/relationships/image" Target="../media/image22.png"/><Relationship Id="rId10" Type="http://schemas.openxmlformats.org/officeDocument/2006/relationships/image" Target="../media/image21.png"/><Relationship Id="rId4" Type="http://schemas.openxmlformats.org/officeDocument/2006/relationships/image" Target="../media/image4.svg"/><Relationship Id="rId9" Type="http://schemas.openxmlformats.org/officeDocument/2006/relationships/image" Target="../media/image10.jpeg"/><Relationship Id="rId14" Type="http://schemas.openxmlformats.org/officeDocument/2006/relationships/image" Target="../media/image20.sv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sv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sv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sv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5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sv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9.png"/><Relationship Id="rId18" Type="http://schemas.openxmlformats.org/officeDocument/2006/relationships/image" Target="../media/image26.svg"/><Relationship Id="rId3" Type="http://schemas.openxmlformats.org/officeDocument/2006/relationships/image" Target="../media/image3.png"/><Relationship Id="rId7" Type="http://schemas.openxmlformats.org/officeDocument/2006/relationships/image" Target="../media/image14.svg"/><Relationship Id="rId12" Type="http://schemas.openxmlformats.org/officeDocument/2006/relationships/image" Target="../media/image17.svg"/><Relationship Id="rId17" Type="http://schemas.openxmlformats.org/officeDocument/2006/relationships/image" Target="../media/image25.png"/><Relationship Id="rId2" Type="http://schemas.openxmlformats.org/officeDocument/2006/relationships/image" Target="../media/image11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5.jpeg"/><Relationship Id="rId15" Type="http://schemas.openxmlformats.org/officeDocument/2006/relationships/image" Target="../media/image22.png"/><Relationship Id="rId10" Type="http://schemas.openxmlformats.org/officeDocument/2006/relationships/image" Target="../media/image24.png"/><Relationship Id="rId19" Type="http://schemas.openxmlformats.org/officeDocument/2006/relationships/image" Target="../media/image12.png"/><Relationship Id="rId4" Type="http://schemas.openxmlformats.org/officeDocument/2006/relationships/image" Target="../media/image4.svg"/><Relationship Id="rId9" Type="http://schemas.openxmlformats.org/officeDocument/2006/relationships/image" Target="../media/image10.jpeg"/><Relationship Id="rId14" Type="http://schemas.openxmlformats.org/officeDocument/2006/relationships/image" Target="../media/image20.sv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E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484" y="4544568"/>
            <a:ext cx="5971032" cy="1197864"/>
          </a:xfrm>
          <a:custGeom>
            <a:avLst/>
            <a:gdLst/>
            <a:ahLst/>
            <a:cxnLst/>
            <a:rect l="l" t="t" r="r" b="b"/>
            <a:pathLst>
              <a:path w="5971032" h="1197864">
                <a:moveTo>
                  <a:pt x="0" y="0"/>
                </a:moveTo>
                <a:lnTo>
                  <a:pt x="5971032" y="0"/>
                </a:lnTo>
                <a:lnTo>
                  <a:pt x="5971032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02416" y="1"/>
            <a:ext cx="11985584" cy="10279971"/>
          </a:xfrm>
          <a:custGeom>
            <a:avLst/>
            <a:gdLst/>
            <a:ahLst/>
            <a:cxnLst/>
            <a:rect l="l" t="t" r="r" b="b"/>
            <a:pathLst>
              <a:path w="11985584" h="10279971">
                <a:moveTo>
                  <a:pt x="0" y="0"/>
                </a:moveTo>
                <a:lnTo>
                  <a:pt x="11985584" y="0"/>
                </a:lnTo>
                <a:lnTo>
                  <a:pt x="11985584" y="10279970"/>
                </a:lnTo>
                <a:lnTo>
                  <a:pt x="0" y="1027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07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512507" y="8435483"/>
            <a:ext cx="868751" cy="1143100"/>
          </a:xfrm>
          <a:custGeom>
            <a:avLst/>
            <a:gdLst/>
            <a:ahLst/>
            <a:cxnLst/>
            <a:rect l="l" t="t" r="r" b="b"/>
            <a:pathLst>
              <a:path w="868751" h="1143100">
                <a:moveTo>
                  <a:pt x="0" y="0"/>
                </a:moveTo>
                <a:lnTo>
                  <a:pt x="868751" y="0"/>
                </a:lnTo>
                <a:lnTo>
                  <a:pt x="868751" y="1143100"/>
                </a:lnTo>
                <a:lnTo>
                  <a:pt x="0" y="1143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44309" y="2984259"/>
            <a:ext cx="4818959" cy="19045"/>
            <a:chOff x="0" y="0"/>
            <a:chExt cx="3212643" cy="12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12592" cy="12700"/>
            </a:xfrm>
            <a:custGeom>
              <a:avLst/>
              <a:gdLst/>
              <a:ahLst/>
              <a:cxnLst/>
              <a:rect l="l" t="t" r="r" b="b"/>
              <a:pathLst>
                <a:path w="3212592" h="12700">
                  <a:moveTo>
                    <a:pt x="0" y="0"/>
                  </a:moveTo>
                  <a:lnTo>
                    <a:pt x="3212592" y="0"/>
                  </a:lnTo>
                  <a:lnTo>
                    <a:pt x="3212592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44309" y="3540514"/>
            <a:ext cx="4818959" cy="19045"/>
            <a:chOff x="0" y="0"/>
            <a:chExt cx="3212643" cy="12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2592" cy="12700"/>
            </a:xfrm>
            <a:custGeom>
              <a:avLst/>
              <a:gdLst/>
              <a:ahLst/>
              <a:cxnLst/>
              <a:rect l="l" t="t" r="r" b="b"/>
              <a:pathLst>
                <a:path w="3212592" h="12700">
                  <a:moveTo>
                    <a:pt x="0" y="0"/>
                  </a:moveTo>
                  <a:lnTo>
                    <a:pt x="3212592" y="0"/>
                  </a:lnTo>
                  <a:lnTo>
                    <a:pt x="3212592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44309" y="4096769"/>
            <a:ext cx="4818959" cy="19045"/>
            <a:chOff x="0" y="0"/>
            <a:chExt cx="3212643" cy="12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12592" cy="12700"/>
            </a:xfrm>
            <a:custGeom>
              <a:avLst/>
              <a:gdLst/>
              <a:ahLst/>
              <a:cxnLst/>
              <a:rect l="l" t="t" r="r" b="b"/>
              <a:pathLst>
                <a:path w="3212592" h="12700">
                  <a:moveTo>
                    <a:pt x="0" y="0"/>
                  </a:moveTo>
                  <a:lnTo>
                    <a:pt x="3212592" y="0"/>
                  </a:lnTo>
                  <a:lnTo>
                    <a:pt x="3212592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093576" y="1620788"/>
            <a:ext cx="2029225" cy="42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767171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Estate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2949" y="1981976"/>
            <a:ext cx="2858072" cy="42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767171"/>
                </a:solidFill>
                <a:latin typeface="Calibri (MS)"/>
                <a:ea typeface="Calibri (MS)"/>
                <a:cs typeface="Calibri (MS)"/>
                <a:sym typeface="Calibri (MS)"/>
              </a:rPr>
              <a:t>Site Development Plan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74674" y="2839307"/>
            <a:ext cx="1373657" cy="54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2099">
                <a:solidFill>
                  <a:srgbClr val="767171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Quezon City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12405" y="3397091"/>
            <a:ext cx="1031600" cy="54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1"/>
              </a:lnSpc>
            </a:pPr>
            <a:r>
              <a:rPr lang="en-US" sz="2099">
                <a:solidFill>
                  <a:srgbClr val="767171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Pasig City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03777" y="2839307"/>
            <a:ext cx="1272859" cy="109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1"/>
              </a:lnSpc>
            </a:pPr>
            <a:r>
              <a:rPr lang="en-US" sz="2099">
                <a:solidFill>
                  <a:srgbClr val="767171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5 hectares 30 hectares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63685" y="4009958"/>
            <a:ext cx="15419570" cy="5560023"/>
          </a:xfrm>
          <a:custGeom>
            <a:avLst/>
            <a:gdLst/>
            <a:ahLst/>
            <a:cxnLst/>
            <a:rect l="l" t="t" r="r" b="b"/>
            <a:pathLst>
              <a:path w="15419570" h="5560023">
                <a:moveTo>
                  <a:pt x="0" y="0"/>
                </a:moveTo>
                <a:lnTo>
                  <a:pt x="15419570" y="0"/>
                </a:lnTo>
                <a:lnTo>
                  <a:pt x="15419570" y="5560024"/>
                </a:lnTo>
                <a:lnTo>
                  <a:pt x="0" y="5560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18888" y="4572000"/>
            <a:ext cx="196596" cy="2953512"/>
          </a:xfrm>
          <a:custGeom>
            <a:avLst/>
            <a:gdLst/>
            <a:ahLst/>
            <a:cxnLst/>
            <a:rect l="l" t="t" r="r" b="b"/>
            <a:pathLst>
              <a:path w="196596" h="2953512">
                <a:moveTo>
                  <a:pt x="0" y="0"/>
                </a:moveTo>
                <a:lnTo>
                  <a:pt x="196596" y="0"/>
                </a:lnTo>
                <a:lnTo>
                  <a:pt x="196596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225389" y="3685475"/>
            <a:ext cx="3408012" cy="784827"/>
            <a:chOff x="0" y="0"/>
            <a:chExt cx="2272005" cy="5232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72030" cy="523240"/>
            </a:xfrm>
            <a:custGeom>
              <a:avLst/>
              <a:gdLst/>
              <a:ahLst/>
              <a:cxnLst/>
              <a:rect l="l" t="t" r="r" b="b"/>
              <a:pathLst>
                <a:path w="2272030" h="523240">
                  <a:moveTo>
                    <a:pt x="0" y="0"/>
                  </a:moveTo>
                  <a:lnTo>
                    <a:pt x="2272030" y="0"/>
                  </a:lnTo>
                  <a:lnTo>
                    <a:pt x="2272030" y="523240"/>
                  </a:lnTo>
                  <a:lnTo>
                    <a:pt x="0" y="523240"/>
                  </a:lnTo>
                  <a:close/>
                </a:path>
              </a:pathLst>
            </a:custGeom>
            <a:solidFill>
              <a:srgbClr val="767171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696444" y="2638044"/>
            <a:ext cx="196596" cy="2953512"/>
          </a:xfrm>
          <a:custGeom>
            <a:avLst/>
            <a:gdLst/>
            <a:ahLst/>
            <a:cxnLst/>
            <a:rect l="l" t="t" r="r" b="b"/>
            <a:pathLst>
              <a:path w="196596" h="2953512">
                <a:moveTo>
                  <a:pt x="0" y="0"/>
                </a:moveTo>
                <a:lnTo>
                  <a:pt x="196596" y="0"/>
                </a:lnTo>
                <a:lnTo>
                  <a:pt x="196596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102673" y="1752219"/>
            <a:ext cx="3408012" cy="784827"/>
            <a:chOff x="0" y="0"/>
            <a:chExt cx="2272005" cy="523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72030" cy="523240"/>
            </a:xfrm>
            <a:custGeom>
              <a:avLst/>
              <a:gdLst/>
              <a:ahLst/>
              <a:cxnLst/>
              <a:rect l="l" t="t" r="r" b="b"/>
              <a:pathLst>
                <a:path w="2272030" h="523240">
                  <a:moveTo>
                    <a:pt x="0" y="0"/>
                  </a:moveTo>
                  <a:lnTo>
                    <a:pt x="2272030" y="0"/>
                  </a:lnTo>
                  <a:lnTo>
                    <a:pt x="2272030" y="523240"/>
                  </a:lnTo>
                  <a:lnTo>
                    <a:pt x="0" y="523240"/>
                  </a:lnTo>
                  <a:close/>
                </a:path>
              </a:pathLst>
            </a:custGeom>
            <a:solidFill>
              <a:srgbClr val="767171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 rot="-6447120">
            <a:off x="1001084" y="7900873"/>
            <a:ext cx="3688747" cy="5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C-5 | E. Rodriguez Avenue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8075" y="3712859"/>
            <a:ext cx="2062615" cy="693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20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Quezon City Parcel 5 hectares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33291" y="1778903"/>
            <a:ext cx="1781380" cy="693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20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Pasig City Parcel 30 hectares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00196"/>
            <a:ext cx="18288000" cy="8286593"/>
          </a:xfrm>
          <a:custGeom>
            <a:avLst/>
            <a:gdLst/>
            <a:ahLst/>
            <a:cxnLst/>
            <a:rect l="l" t="t" r="r" b="b"/>
            <a:pathLst>
              <a:path w="18288000" h="8286593">
                <a:moveTo>
                  <a:pt x="0" y="0"/>
                </a:moveTo>
                <a:lnTo>
                  <a:pt x="18288000" y="0"/>
                </a:lnTo>
                <a:lnTo>
                  <a:pt x="18288000" y="8286593"/>
                </a:lnTo>
                <a:lnTo>
                  <a:pt x="0" y="8286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716522" y="5143500"/>
            <a:ext cx="2205176" cy="369332"/>
            <a:chOff x="0" y="0"/>
            <a:chExt cx="1470114" cy="2462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0152" cy="246253"/>
            </a:xfrm>
            <a:custGeom>
              <a:avLst/>
              <a:gdLst/>
              <a:ahLst/>
              <a:cxnLst/>
              <a:rect l="l" t="t" r="r" b="b"/>
              <a:pathLst>
                <a:path w="1470152" h="246253">
                  <a:moveTo>
                    <a:pt x="0" y="0"/>
                  </a:moveTo>
                  <a:lnTo>
                    <a:pt x="1470152" y="0"/>
                  </a:lnTo>
                  <a:lnTo>
                    <a:pt x="1470152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8682228" y="5600700"/>
            <a:ext cx="196596" cy="1202436"/>
          </a:xfrm>
          <a:custGeom>
            <a:avLst/>
            <a:gdLst/>
            <a:ahLst/>
            <a:cxnLst/>
            <a:rect l="l" t="t" r="r" b="b"/>
            <a:pathLst>
              <a:path w="196596" h="1202436">
                <a:moveTo>
                  <a:pt x="0" y="0"/>
                </a:moveTo>
                <a:lnTo>
                  <a:pt x="196596" y="0"/>
                </a:lnTo>
                <a:lnTo>
                  <a:pt x="196596" y="1202436"/>
                </a:lnTo>
                <a:lnTo>
                  <a:pt x="0" y="1202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0"/>
            <a:ext cx="6431875" cy="10287000"/>
            <a:chOff x="0" y="0"/>
            <a:chExt cx="4287914" cy="685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4849942" y="8480974"/>
            <a:ext cx="500548" cy="992510"/>
          </a:xfrm>
          <a:custGeom>
            <a:avLst/>
            <a:gdLst/>
            <a:ahLst/>
            <a:cxnLst/>
            <a:rect l="l" t="t" r="r" b="b"/>
            <a:pathLst>
              <a:path w="500548" h="992510">
                <a:moveTo>
                  <a:pt x="0" y="0"/>
                </a:moveTo>
                <a:lnTo>
                  <a:pt x="500548" y="0"/>
                </a:lnTo>
                <a:lnTo>
                  <a:pt x="500548" y="992510"/>
                </a:lnTo>
                <a:lnTo>
                  <a:pt x="0" y="992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161877" y="5152658"/>
            <a:ext cx="1340353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Avenue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0" y="3664472"/>
            <a:ext cx="2204018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Access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Avenue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94335" y="4939298"/>
            <a:ext cx="6086589" cy="164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9"/>
              </a:lnSpc>
            </a:pPr>
            <a:r>
              <a:rPr lang="en-US" sz="2399" spc="33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4 lane main access road which is connected to the iconic Parklinks Bridge and eventually leads you to the Pasig parcel.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" y="5057923"/>
            <a:ext cx="108814" cy="45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32538"/>
            <a:ext cx="18288000" cy="7621924"/>
          </a:xfrm>
          <a:custGeom>
            <a:avLst/>
            <a:gdLst/>
            <a:ahLst/>
            <a:cxnLst/>
            <a:rect l="l" t="t" r="r" b="b"/>
            <a:pathLst>
              <a:path w="18288000" h="7621924">
                <a:moveTo>
                  <a:pt x="0" y="0"/>
                </a:moveTo>
                <a:lnTo>
                  <a:pt x="18288000" y="0"/>
                </a:lnTo>
                <a:lnTo>
                  <a:pt x="18288000" y="7621924"/>
                </a:lnTo>
                <a:lnTo>
                  <a:pt x="0" y="7621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231032" y="2370625"/>
            <a:ext cx="3134749" cy="369332"/>
            <a:chOff x="0" y="0"/>
            <a:chExt cx="2089836" cy="246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9785" cy="246253"/>
            </a:xfrm>
            <a:custGeom>
              <a:avLst/>
              <a:gdLst/>
              <a:ahLst/>
              <a:cxnLst/>
              <a:rect l="l" t="t" r="r" b="b"/>
              <a:pathLst>
                <a:path w="2089785" h="246253">
                  <a:moveTo>
                    <a:pt x="0" y="0"/>
                  </a:moveTo>
                  <a:lnTo>
                    <a:pt x="2089785" y="0"/>
                  </a:lnTo>
                  <a:lnTo>
                    <a:pt x="2089785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700516" y="2926080"/>
            <a:ext cx="196596" cy="1202436"/>
          </a:xfrm>
          <a:custGeom>
            <a:avLst/>
            <a:gdLst/>
            <a:ahLst/>
            <a:cxnLst/>
            <a:rect l="l" t="t" r="r" b="b"/>
            <a:pathLst>
              <a:path w="196596" h="1202436">
                <a:moveTo>
                  <a:pt x="0" y="0"/>
                </a:moveTo>
                <a:lnTo>
                  <a:pt x="196596" y="0"/>
                </a:lnTo>
                <a:lnTo>
                  <a:pt x="196596" y="1202436"/>
                </a:lnTo>
                <a:lnTo>
                  <a:pt x="0" y="120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0"/>
            <a:ext cx="6431875" cy="10287000"/>
            <a:chOff x="0" y="0"/>
            <a:chExt cx="4287914" cy="685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532641" y="8443398"/>
            <a:ext cx="543825" cy="987481"/>
          </a:xfrm>
          <a:custGeom>
            <a:avLst/>
            <a:gdLst/>
            <a:ahLst/>
            <a:cxnLst/>
            <a:rect l="l" t="t" r="r" b="b"/>
            <a:pathLst>
              <a:path w="543825" h="987481">
                <a:moveTo>
                  <a:pt x="0" y="0"/>
                </a:moveTo>
                <a:lnTo>
                  <a:pt x="543825" y="0"/>
                </a:lnTo>
                <a:lnTo>
                  <a:pt x="543825" y="987481"/>
                </a:lnTo>
                <a:lnTo>
                  <a:pt x="0" y="987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938778" y="2382026"/>
            <a:ext cx="1753262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Iconic Parklinks bridge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0" y="3664472"/>
            <a:ext cx="2885118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Access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Iconic Parklinks Bridge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160" y="4927468"/>
            <a:ext cx="6348908" cy="166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•110-meter iconic bridge which connects the Quezon City and Pasig City parcels. The bridge also features a 3-meter bike lane.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27923"/>
            <a:ext cx="18288000" cy="7631154"/>
          </a:xfrm>
          <a:custGeom>
            <a:avLst/>
            <a:gdLst/>
            <a:ahLst/>
            <a:cxnLst/>
            <a:rect l="l" t="t" r="r" b="b"/>
            <a:pathLst>
              <a:path w="18288000" h="7631154">
                <a:moveTo>
                  <a:pt x="0" y="0"/>
                </a:moveTo>
                <a:lnTo>
                  <a:pt x="18288000" y="0"/>
                </a:lnTo>
                <a:lnTo>
                  <a:pt x="18288000" y="7631154"/>
                </a:lnTo>
                <a:lnTo>
                  <a:pt x="0" y="763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511099" y="6203833"/>
            <a:ext cx="2632900" cy="369332"/>
            <a:chOff x="0" y="0"/>
            <a:chExt cx="1755267" cy="246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5267" cy="246253"/>
            </a:xfrm>
            <a:custGeom>
              <a:avLst/>
              <a:gdLst/>
              <a:ahLst/>
              <a:cxnLst/>
              <a:rect l="l" t="t" r="r" b="b"/>
              <a:pathLst>
                <a:path w="1755267" h="246253">
                  <a:moveTo>
                    <a:pt x="0" y="0"/>
                  </a:moveTo>
                  <a:lnTo>
                    <a:pt x="1755267" y="0"/>
                  </a:lnTo>
                  <a:lnTo>
                    <a:pt x="1755267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7731252" y="6693408"/>
            <a:ext cx="196596" cy="1207008"/>
          </a:xfrm>
          <a:custGeom>
            <a:avLst/>
            <a:gdLst/>
            <a:ahLst/>
            <a:cxnLst/>
            <a:rect l="l" t="t" r="r" b="b"/>
            <a:pathLst>
              <a:path w="196596" h="1207008">
                <a:moveTo>
                  <a:pt x="0" y="0"/>
                </a:moveTo>
                <a:lnTo>
                  <a:pt x="196596" y="0"/>
                </a:lnTo>
                <a:lnTo>
                  <a:pt x="196596" y="1207008"/>
                </a:lnTo>
                <a:lnTo>
                  <a:pt x="0" y="1207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" y="0"/>
            <a:ext cx="6431875" cy="10287000"/>
            <a:chOff x="0" y="0"/>
            <a:chExt cx="4287914" cy="685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7261657" y="8514879"/>
            <a:ext cx="642523" cy="923058"/>
          </a:xfrm>
          <a:custGeom>
            <a:avLst/>
            <a:gdLst/>
            <a:ahLst/>
            <a:cxnLst/>
            <a:rect l="l" t="t" r="r" b="b"/>
            <a:pathLst>
              <a:path w="642523" h="923058">
                <a:moveTo>
                  <a:pt x="0" y="0"/>
                </a:moveTo>
                <a:lnTo>
                  <a:pt x="642524" y="0"/>
                </a:lnTo>
                <a:lnTo>
                  <a:pt x="642524" y="923058"/>
                </a:lnTo>
                <a:lnTo>
                  <a:pt x="0" y="9230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027450" y="6213362"/>
            <a:ext cx="1632890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Circulo Verde Access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0" y="3390152"/>
            <a:ext cx="2641059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Access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Circulo Verde Access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5785" y="4664978"/>
            <a:ext cx="5911710" cy="164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Access road linking Parklinks and Circulo Verde which allows greater connectivity amongst estates along the C-5 corridor.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" y="4783617"/>
            <a:ext cx="108814" cy="45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690168"/>
            <a:ext cx="18283928" cy="6906663"/>
          </a:xfrm>
          <a:custGeom>
            <a:avLst/>
            <a:gdLst/>
            <a:ahLst/>
            <a:cxnLst/>
            <a:rect l="l" t="t" r="r" b="b"/>
            <a:pathLst>
              <a:path w="18283928" h="6906663">
                <a:moveTo>
                  <a:pt x="0" y="0"/>
                </a:moveTo>
                <a:lnTo>
                  <a:pt x="18283928" y="0"/>
                </a:lnTo>
                <a:lnTo>
                  <a:pt x="18283928" y="6906664"/>
                </a:lnTo>
                <a:lnTo>
                  <a:pt x="0" y="6906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2043620" y="4774168"/>
            <a:ext cx="2632900" cy="369332"/>
            <a:chOff x="0" y="0"/>
            <a:chExt cx="1755267" cy="2462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55267" cy="246253"/>
            </a:xfrm>
            <a:custGeom>
              <a:avLst/>
              <a:gdLst/>
              <a:ahLst/>
              <a:cxnLst/>
              <a:rect l="l" t="t" r="r" b="b"/>
              <a:pathLst>
                <a:path w="1755267" h="246253">
                  <a:moveTo>
                    <a:pt x="0" y="0"/>
                  </a:moveTo>
                  <a:lnTo>
                    <a:pt x="1755267" y="0"/>
                  </a:lnTo>
                  <a:lnTo>
                    <a:pt x="1755267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263372" y="5266944"/>
            <a:ext cx="196596" cy="1202436"/>
          </a:xfrm>
          <a:custGeom>
            <a:avLst/>
            <a:gdLst/>
            <a:ahLst/>
            <a:cxnLst/>
            <a:rect l="l" t="t" r="r" b="b"/>
            <a:pathLst>
              <a:path w="196596" h="1202436">
                <a:moveTo>
                  <a:pt x="0" y="0"/>
                </a:moveTo>
                <a:lnTo>
                  <a:pt x="196596" y="0"/>
                </a:lnTo>
                <a:lnTo>
                  <a:pt x="196596" y="1202436"/>
                </a:lnTo>
                <a:lnTo>
                  <a:pt x="0" y="12024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" y="0"/>
            <a:ext cx="6431875" cy="10287000"/>
            <a:chOff x="0" y="0"/>
            <a:chExt cx="4287914" cy="685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892901" y="7579333"/>
            <a:ext cx="811944" cy="698302"/>
          </a:xfrm>
          <a:custGeom>
            <a:avLst/>
            <a:gdLst/>
            <a:ahLst/>
            <a:cxnLst/>
            <a:rect l="l" t="t" r="r" b="b"/>
            <a:pathLst>
              <a:path w="811944" h="698302">
                <a:moveTo>
                  <a:pt x="0" y="0"/>
                </a:moveTo>
                <a:lnTo>
                  <a:pt x="811944" y="0"/>
                </a:lnTo>
                <a:lnTo>
                  <a:pt x="811944" y="698302"/>
                </a:lnTo>
                <a:lnTo>
                  <a:pt x="0" y="69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2704031" y="4786898"/>
            <a:ext cx="1339096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Metropoli access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0" y="3664472"/>
            <a:ext cx="2219549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Access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Metropoli Access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5785" y="4939298"/>
            <a:ext cx="5727302" cy="1645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Future connection between Metropoli and Parklinks (Pasig parcel) Help decongest traffic along Parklinks Avenue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" y="5057923"/>
            <a:ext cx="108814" cy="45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160" y="6146059"/>
            <a:ext cx="108814" cy="454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07008" y="4638675"/>
            <a:ext cx="8273984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0"/>
              </a:lnSpc>
            </a:pPr>
            <a:r>
              <a:rPr lang="en-US" sz="5250" b="1" spc="147">
                <a:solidFill>
                  <a:srgbClr val="FFFFFF"/>
                </a:solidFill>
                <a:latin typeface="Cinzel Bold"/>
                <a:ea typeface="Cinzel Bold"/>
                <a:cs typeface="Cinzel Bold"/>
                <a:sym typeface="Cinzel Bold"/>
              </a:rPr>
              <a:t>Estate Components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38387" y="0"/>
            <a:ext cx="13011226" cy="10287000"/>
          </a:xfrm>
          <a:custGeom>
            <a:avLst/>
            <a:gdLst/>
            <a:ahLst/>
            <a:cxnLst/>
            <a:rect l="l" t="t" r="r" b="b"/>
            <a:pathLst>
              <a:path w="13011226" h="10287000">
                <a:moveTo>
                  <a:pt x="0" y="0"/>
                </a:moveTo>
                <a:lnTo>
                  <a:pt x="13011226" y="0"/>
                </a:lnTo>
                <a:lnTo>
                  <a:pt x="130112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6844"/>
            <a:ext cx="18288000" cy="8884182"/>
          </a:xfrm>
          <a:custGeom>
            <a:avLst/>
            <a:gdLst/>
            <a:ahLst/>
            <a:cxnLst/>
            <a:rect l="l" t="t" r="r" b="b"/>
            <a:pathLst>
              <a:path w="18288000" h="8884182">
                <a:moveTo>
                  <a:pt x="0" y="0"/>
                </a:moveTo>
                <a:lnTo>
                  <a:pt x="18288000" y="0"/>
                </a:lnTo>
                <a:lnTo>
                  <a:pt x="18288000" y="8884181"/>
                </a:lnTo>
                <a:lnTo>
                  <a:pt x="0" y="8884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1" t="-90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053624" y="3155280"/>
            <a:ext cx="2205176" cy="369332"/>
            <a:chOff x="0" y="0"/>
            <a:chExt cx="1470114" cy="2462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0152" cy="246253"/>
            </a:xfrm>
            <a:custGeom>
              <a:avLst/>
              <a:gdLst/>
              <a:ahLst/>
              <a:cxnLst/>
              <a:rect l="l" t="t" r="r" b="b"/>
              <a:pathLst>
                <a:path w="1470152" h="246253">
                  <a:moveTo>
                    <a:pt x="0" y="0"/>
                  </a:moveTo>
                  <a:lnTo>
                    <a:pt x="1470152" y="0"/>
                  </a:lnTo>
                  <a:lnTo>
                    <a:pt x="1470152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19788" y="3611880"/>
            <a:ext cx="196596" cy="1627632"/>
          </a:xfrm>
          <a:custGeom>
            <a:avLst/>
            <a:gdLst/>
            <a:ahLst/>
            <a:cxnLst/>
            <a:rect l="l" t="t" r="r" b="b"/>
            <a:pathLst>
              <a:path w="196596" h="1627632">
                <a:moveTo>
                  <a:pt x="0" y="0"/>
                </a:moveTo>
                <a:lnTo>
                  <a:pt x="196596" y="0"/>
                </a:lnTo>
                <a:lnTo>
                  <a:pt x="196596" y="1627632"/>
                </a:lnTo>
                <a:lnTo>
                  <a:pt x="0" y="162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-688736"/>
            <a:ext cx="6862503" cy="10975736"/>
            <a:chOff x="0" y="0"/>
            <a:chExt cx="4287914" cy="685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4849942" y="8480974"/>
            <a:ext cx="500548" cy="992510"/>
          </a:xfrm>
          <a:custGeom>
            <a:avLst/>
            <a:gdLst/>
            <a:ahLst/>
            <a:cxnLst/>
            <a:rect l="l" t="t" r="r" b="b"/>
            <a:pathLst>
              <a:path w="500548" h="992510">
                <a:moveTo>
                  <a:pt x="0" y="0"/>
                </a:moveTo>
                <a:lnTo>
                  <a:pt x="500548" y="0"/>
                </a:lnTo>
                <a:lnTo>
                  <a:pt x="500548" y="992510"/>
                </a:lnTo>
                <a:lnTo>
                  <a:pt x="0" y="9925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622810" y="3168410"/>
            <a:ext cx="1088908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Mall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0" y="2841512"/>
            <a:ext cx="2453964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Components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160" y="4104508"/>
            <a:ext cx="6348908" cy="1669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5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•Mixed-use retail and office building with a direct connection to Parklinks North and South Towers.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" y="5722234"/>
            <a:ext cx="5436137" cy="171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7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•Total area of 135,000 sqm. •Target Resumption of Construction: 2023 •Target Construction Completion: 2026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" y="2350222"/>
            <a:ext cx="17774564" cy="4980222"/>
          </a:xfrm>
          <a:custGeom>
            <a:avLst/>
            <a:gdLst/>
            <a:ahLst/>
            <a:cxnLst/>
            <a:rect l="l" t="t" r="r" b="b"/>
            <a:pathLst>
              <a:path w="17774564" h="4980222">
                <a:moveTo>
                  <a:pt x="0" y="0"/>
                </a:moveTo>
                <a:lnTo>
                  <a:pt x="17774564" y="0"/>
                </a:lnTo>
                <a:lnTo>
                  <a:pt x="17774564" y="4980223"/>
                </a:lnTo>
                <a:lnTo>
                  <a:pt x="0" y="4980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313925" y="7344794"/>
            <a:ext cx="542649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i="1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Disclaimer: Renders shown are unofficial and may still change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14700" y="3030164"/>
            <a:ext cx="11658600" cy="2755673"/>
          </a:xfrm>
          <a:custGeom>
            <a:avLst/>
            <a:gdLst/>
            <a:ahLst/>
            <a:cxnLst/>
            <a:rect l="l" t="t" r="r" b="b"/>
            <a:pathLst>
              <a:path w="11658600" h="2755673">
                <a:moveTo>
                  <a:pt x="0" y="0"/>
                </a:moveTo>
                <a:lnTo>
                  <a:pt x="11658600" y="0"/>
                </a:lnTo>
                <a:lnTo>
                  <a:pt x="11658600" y="2755673"/>
                </a:lnTo>
                <a:lnTo>
                  <a:pt x="0" y="2755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867633" y="5785837"/>
            <a:ext cx="6925520" cy="1129005"/>
            <a:chOff x="0" y="0"/>
            <a:chExt cx="9234026" cy="1505340"/>
          </a:xfrm>
        </p:grpSpPr>
        <p:sp>
          <p:nvSpPr>
            <p:cNvPr id="4" name="TextBox 4"/>
            <p:cNvSpPr txBox="1"/>
            <p:nvPr/>
          </p:nvSpPr>
          <p:spPr>
            <a:xfrm>
              <a:off x="0" y="-152400"/>
              <a:ext cx="9234026" cy="1103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13"/>
                </a:lnSpc>
              </a:pPr>
              <a:r>
                <a:rPr lang="en-US" sz="1844" spc="304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joint venture between two of the country’s leading property developers today, Ayala Land Inc.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674034" y="976436"/>
              <a:ext cx="3653239" cy="5289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13"/>
                </a:lnSpc>
              </a:pPr>
              <a:r>
                <a:rPr lang="en-US" sz="1844" spc="304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and Eton Properties.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50512"/>
            <a:ext cx="18288000" cy="7585991"/>
          </a:xfrm>
          <a:custGeom>
            <a:avLst/>
            <a:gdLst/>
            <a:ahLst/>
            <a:cxnLst/>
            <a:rect l="l" t="t" r="r" b="b"/>
            <a:pathLst>
              <a:path w="18288000" h="7585991">
                <a:moveTo>
                  <a:pt x="0" y="0"/>
                </a:moveTo>
                <a:lnTo>
                  <a:pt x="18288000" y="0"/>
                </a:lnTo>
                <a:lnTo>
                  <a:pt x="18288000" y="7585991"/>
                </a:lnTo>
                <a:lnTo>
                  <a:pt x="0" y="7585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947465" y="4785827"/>
            <a:ext cx="2794021" cy="369332"/>
            <a:chOff x="0" y="0"/>
            <a:chExt cx="1862671" cy="246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62709" cy="246253"/>
            </a:xfrm>
            <a:custGeom>
              <a:avLst/>
              <a:gdLst/>
              <a:ahLst/>
              <a:cxnLst/>
              <a:rect l="l" t="t" r="r" b="b"/>
              <a:pathLst>
                <a:path w="1862709" h="246253">
                  <a:moveTo>
                    <a:pt x="0" y="0"/>
                  </a:moveTo>
                  <a:lnTo>
                    <a:pt x="1862709" y="0"/>
                  </a:lnTo>
                  <a:lnTo>
                    <a:pt x="1862709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249156" y="5230368"/>
            <a:ext cx="192024" cy="1627632"/>
          </a:xfrm>
          <a:custGeom>
            <a:avLst/>
            <a:gdLst/>
            <a:ahLst/>
            <a:cxnLst/>
            <a:rect l="l" t="t" r="r" b="b"/>
            <a:pathLst>
              <a:path w="192024" h="1627632">
                <a:moveTo>
                  <a:pt x="0" y="0"/>
                </a:moveTo>
                <a:lnTo>
                  <a:pt x="192024" y="0"/>
                </a:lnTo>
                <a:lnTo>
                  <a:pt x="192024" y="1627632"/>
                </a:lnTo>
                <a:lnTo>
                  <a:pt x="0" y="1627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0"/>
            <a:ext cx="6431875" cy="10287000"/>
            <a:chOff x="0" y="0"/>
            <a:chExt cx="4287914" cy="685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6034833" y="8575329"/>
            <a:ext cx="608290" cy="956548"/>
          </a:xfrm>
          <a:custGeom>
            <a:avLst/>
            <a:gdLst/>
            <a:ahLst/>
            <a:cxnLst/>
            <a:rect l="l" t="t" r="r" b="b"/>
            <a:pathLst>
              <a:path w="608290" h="956548">
                <a:moveTo>
                  <a:pt x="0" y="0"/>
                </a:moveTo>
                <a:lnTo>
                  <a:pt x="608290" y="0"/>
                </a:lnTo>
                <a:lnTo>
                  <a:pt x="608290" y="956548"/>
                </a:lnTo>
                <a:lnTo>
                  <a:pt x="0" y="9565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557470" y="4796042"/>
            <a:ext cx="1606072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Eco Terraces (south)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7160" y="3390152"/>
            <a:ext cx="2453964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Components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 Terraces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160" y="4229643"/>
            <a:ext cx="108814" cy="1429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9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  <a:p>
            <a:pPr algn="just">
              <a:lnSpc>
                <a:spcPts val="119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  <a:p>
            <a:pPr algn="just">
              <a:lnSpc>
                <a:spcPts val="4487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5785" y="4196729"/>
            <a:ext cx="5426521" cy="1807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Walk paths and bike lanes</a:t>
            </a:r>
          </a:p>
          <a:p>
            <a:pPr algn="l">
              <a:lnSpc>
                <a:spcPts val="119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Lush greenery </a:t>
            </a:r>
          </a:p>
          <a:p>
            <a:pPr algn="l">
              <a:lnSpc>
                <a:spcPts val="4487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Views of the Parklinks bridge and Parklinks </a:t>
            </a:r>
          </a:p>
          <a:p>
            <a:pPr algn="l">
              <a:lnSpc>
                <a:spcPts val="119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North and South Towers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350512"/>
            <a:ext cx="18288000" cy="7585991"/>
          </a:xfrm>
          <a:custGeom>
            <a:avLst/>
            <a:gdLst/>
            <a:ahLst/>
            <a:cxnLst/>
            <a:rect l="l" t="t" r="r" b="b"/>
            <a:pathLst>
              <a:path w="18288000" h="7585991">
                <a:moveTo>
                  <a:pt x="0" y="0"/>
                </a:moveTo>
                <a:lnTo>
                  <a:pt x="18288000" y="0"/>
                </a:lnTo>
                <a:lnTo>
                  <a:pt x="18288000" y="7585991"/>
                </a:lnTo>
                <a:lnTo>
                  <a:pt x="0" y="75859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350497"/>
            <a:ext cx="18288000" cy="7585991"/>
          </a:xfrm>
          <a:custGeom>
            <a:avLst/>
            <a:gdLst/>
            <a:ahLst/>
            <a:cxnLst/>
            <a:rect l="l" t="t" r="r" b="b"/>
            <a:pathLst>
              <a:path w="18288000" h="7585991">
                <a:moveTo>
                  <a:pt x="0" y="0"/>
                </a:moveTo>
                <a:lnTo>
                  <a:pt x="18288000" y="0"/>
                </a:lnTo>
                <a:lnTo>
                  <a:pt x="18288000" y="7585991"/>
                </a:lnTo>
                <a:lnTo>
                  <a:pt x="0" y="7585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697" b="-139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1350512"/>
            <a:ext cx="18281228" cy="7585991"/>
          </a:xfrm>
          <a:custGeom>
            <a:avLst/>
            <a:gdLst/>
            <a:ahLst/>
            <a:cxnLst/>
            <a:rect l="l" t="t" r="r" b="b"/>
            <a:pathLst>
              <a:path w="18281228" h="7585991">
                <a:moveTo>
                  <a:pt x="0" y="0"/>
                </a:moveTo>
                <a:lnTo>
                  <a:pt x="18281228" y="0"/>
                </a:lnTo>
                <a:lnTo>
                  <a:pt x="18281228" y="7585991"/>
                </a:lnTo>
                <a:lnTo>
                  <a:pt x="0" y="7585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" b="-369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340596" y="3904488"/>
            <a:ext cx="192024" cy="1627632"/>
          </a:xfrm>
          <a:custGeom>
            <a:avLst/>
            <a:gdLst/>
            <a:ahLst/>
            <a:cxnLst/>
            <a:rect l="l" t="t" r="r" b="b"/>
            <a:pathLst>
              <a:path w="192024" h="1627632">
                <a:moveTo>
                  <a:pt x="0" y="0"/>
                </a:moveTo>
                <a:lnTo>
                  <a:pt x="192024" y="0"/>
                </a:lnTo>
                <a:lnTo>
                  <a:pt x="192024" y="1627632"/>
                </a:lnTo>
                <a:lnTo>
                  <a:pt x="0" y="1627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0" y="0"/>
            <a:ext cx="6431875" cy="10287000"/>
            <a:chOff x="0" y="0"/>
            <a:chExt cx="4287914" cy="685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387520" y="3459718"/>
            <a:ext cx="2096791" cy="369332"/>
            <a:chOff x="0" y="0"/>
            <a:chExt cx="1397864" cy="2462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7889" cy="246253"/>
            </a:xfrm>
            <a:custGeom>
              <a:avLst/>
              <a:gdLst/>
              <a:ahLst/>
              <a:cxnLst/>
              <a:rect l="l" t="t" r="r" b="b"/>
              <a:pathLst>
                <a:path w="1397889" h="246253">
                  <a:moveTo>
                    <a:pt x="0" y="0"/>
                  </a:moveTo>
                  <a:lnTo>
                    <a:pt x="1397889" y="0"/>
                  </a:lnTo>
                  <a:lnTo>
                    <a:pt x="1397889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101941" y="7598421"/>
            <a:ext cx="854921" cy="682800"/>
          </a:xfrm>
          <a:custGeom>
            <a:avLst/>
            <a:gdLst/>
            <a:ahLst/>
            <a:cxnLst/>
            <a:rect l="l" t="t" r="r" b="b"/>
            <a:pathLst>
              <a:path w="854921" h="682800">
                <a:moveTo>
                  <a:pt x="0" y="0"/>
                </a:moveTo>
                <a:lnTo>
                  <a:pt x="854921" y="0"/>
                </a:lnTo>
                <a:lnTo>
                  <a:pt x="854921" y="682800"/>
                </a:lnTo>
                <a:lnTo>
                  <a:pt x="0" y="682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37160" y="3573032"/>
            <a:ext cx="2453964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Components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Eco Park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160" y="4412509"/>
            <a:ext cx="108814" cy="1429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9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  <a:p>
            <a:pPr algn="just">
              <a:lnSpc>
                <a:spcPts val="1199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  <a:p>
            <a:pPr algn="just">
              <a:lnSpc>
                <a:spcPts val="4487"/>
              </a:lnSpc>
            </a:pPr>
            <a:r>
              <a:rPr lang="en-US" sz="23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5785" y="4379609"/>
            <a:ext cx="3828650" cy="144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Riverside Views</a:t>
            </a:r>
          </a:p>
          <a:p>
            <a:pPr algn="l">
              <a:lnSpc>
                <a:spcPts val="119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Lush greenery</a:t>
            </a:r>
          </a:p>
          <a:p>
            <a:pPr algn="l">
              <a:lnSpc>
                <a:spcPts val="4487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Wetlands adjacent to the river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07310" y="3470162"/>
            <a:ext cx="671241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Eco Park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678853"/>
            <a:ext cx="18288000" cy="6929280"/>
          </a:xfrm>
          <a:custGeom>
            <a:avLst/>
            <a:gdLst/>
            <a:ahLst/>
            <a:cxnLst/>
            <a:rect l="l" t="t" r="r" b="b"/>
            <a:pathLst>
              <a:path w="18288000" h="6929280">
                <a:moveTo>
                  <a:pt x="0" y="0"/>
                </a:moveTo>
                <a:lnTo>
                  <a:pt x="18288000" y="0"/>
                </a:lnTo>
                <a:lnTo>
                  <a:pt x="18288000" y="6929280"/>
                </a:lnTo>
                <a:lnTo>
                  <a:pt x="0" y="6929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45196" y="7435158"/>
            <a:ext cx="2903334" cy="2470852"/>
          </a:xfrm>
          <a:custGeom>
            <a:avLst/>
            <a:gdLst/>
            <a:ahLst/>
            <a:cxnLst/>
            <a:rect l="l" t="t" r="r" b="b"/>
            <a:pathLst>
              <a:path w="2903334" h="2470852">
                <a:moveTo>
                  <a:pt x="0" y="0"/>
                </a:moveTo>
                <a:lnTo>
                  <a:pt x="2903335" y="0"/>
                </a:lnTo>
                <a:lnTo>
                  <a:pt x="2903335" y="2470852"/>
                </a:lnTo>
                <a:lnTo>
                  <a:pt x="0" y="2470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177854" y="4598618"/>
            <a:ext cx="2748301" cy="369332"/>
            <a:chOff x="0" y="0"/>
            <a:chExt cx="1832204" cy="2462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2229" cy="246253"/>
            </a:xfrm>
            <a:custGeom>
              <a:avLst/>
              <a:gdLst/>
              <a:ahLst/>
              <a:cxnLst/>
              <a:rect l="l" t="t" r="r" b="b"/>
              <a:pathLst>
                <a:path w="1832229" h="246253">
                  <a:moveTo>
                    <a:pt x="0" y="0"/>
                  </a:moveTo>
                  <a:lnTo>
                    <a:pt x="1832229" y="0"/>
                  </a:lnTo>
                  <a:lnTo>
                    <a:pt x="1832229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453628" y="5047488"/>
            <a:ext cx="196596" cy="1627632"/>
          </a:xfrm>
          <a:custGeom>
            <a:avLst/>
            <a:gdLst/>
            <a:ahLst/>
            <a:cxnLst/>
            <a:rect l="l" t="t" r="r" b="b"/>
            <a:pathLst>
              <a:path w="196596" h="1627632">
                <a:moveTo>
                  <a:pt x="0" y="0"/>
                </a:moveTo>
                <a:lnTo>
                  <a:pt x="196596" y="0"/>
                </a:lnTo>
                <a:lnTo>
                  <a:pt x="196596" y="1627632"/>
                </a:lnTo>
                <a:lnTo>
                  <a:pt x="0" y="16276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010744" y="7707335"/>
            <a:ext cx="759695" cy="755509"/>
          </a:xfrm>
          <a:custGeom>
            <a:avLst/>
            <a:gdLst/>
            <a:ahLst/>
            <a:cxnLst/>
            <a:rect l="l" t="t" r="r" b="b"/>
            <a:pathLst>
              <a:path w="759695" h="755509">
                <a:moveTo>
                  <a:pt x="0" y="0"/>
                </a:moveTo>
                <a:lnTo>
                  <a:pt x="759695" y="0"/>
                </a:lnTo>
                <a:lnTo>
                  <a:pt x="759695" y="755508"/>
                </a:lnTo>
                <a:lnTo>
                  <a:pt x="0" y="755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782858" y="4608590"/>
            <a:ext cx="1569639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Eco terraces (north)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A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4229"/>
            <a:ext cx="18288000" cy="8678542"/>
          </a:xfrm>
          <a:custGeom>
            <a:avLst/>
            <a:gdLst/>
            <a:ahLst/>
            <a:cxnLst/>
            <a:rect l="l" t="t" r="r" b="b"/>
            <a:pathLst>
              <a:path w="18288000" h="8678542">
                <a:moveTo>
                  <a:pt x="0" y="0"/>
                </a:moveTo>
                <a:lnTo>
                  <a:pt x="18288000" y="0"/>
                </a:lnTo>
                <a:lnTo>
                  <a:pt x="18288000" y="8678542"/>
                </a:lnTo>
                <a:lnTo>
                  <a:pt x="0" y="8678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829861" y="1939242"/>
            <a:ext cx="2217949" cy="369332"/>
            <a:chOff x="0" y="0"/>
            <a:chExt cx="1478636" cy="2462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78661" cy="246253"/>
            </a:xfrm>
            <a:custGeom>
              <a:avLst/>
              <a:gdLst/>
              <a:ahLst/>
              <a:cxnLst/>
              <a:rect l="l" t="t" r="r" b="b"/>
              <a:pathLst>
                <a:path w="1478661" h="246253">
                  <a:moveTo>
                    <a:pt x="0" y="0"/>
                  </a:moveTo>
                  <a:lnTo>
                    <a:pt x="1478661" y="0"/>
                  </a:lnTo>
                  <a:lnTo>
                    <a:pt x="1478661" y="246253"/>
                  </a:lnTo>
                  <a:lnTo>
                    <a:pt x="0" y="246253"/>
                  </a:lnTo>
                  <a:close/>
                </a:path>
              </a:pathLst>
            </a:custGeom>
            <a:solidFill>
              <a:srgbClr val="181717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9843516" y="2395728"/>
            <a:ext cx="192024" cy="1627632"/>
          </a:xfrm>
          <a:custGeom>
            <a:avLst/>
            <a:gdLst/>
            <a:ahLst/>
            <a:cxnLst/>
            <a:rect l="l" t="t" r="r" b="b"/>
            <a:pathLst>
              <a:path w="192024" h="1627632">
                <a:moveTo>
                  <a:pt x="0" y="0"/>
                </a:moveTo>
                <a:lnTo>
                  <a:pt x="192024" y="0"/>
                </a:lnTo>
                <a:lnTo>
                  <a:pt x="192024" y="1627632"/>
                </a:lnTo>
                <a:lnTo>
                  <a:pt x="0" y="16276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0" y="0"/>
            <a:ext cx="6431875" cy="10287000"/>
            <a:chOff x="0" y="0"/>
            <a:chExt cx="4287914" cy="6858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7901" cy="6858000"/>
            </a:xfrm>
            <a:custGeom>
              <a:avLst/>
              <a:gdLst/>
              <a:ahLst/>
              <a:cxnLst/>
              <a:rect l="l" t="t" r="r" b="b"/>
              <a:pathLst>
                <a:path w="4287901" h="6858000">
                  <a:moveTo>
                    <a:pt x="0" y="0"/>
                  </a:moveTo>
                  <a:lnTo>
                    <a:pt x="4287901" y="0"/>
                  </a:lnTo>
                  <a:lnTo>
                    <a:pt x="428790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545936" y="1952258"/>
            <a:ext cx="801143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F2F2F2"/>
                </a:solidFill>
                <a:latin typeface="Calibri (MS)"/>
                <a:ea typeface="Calibri (MS)"/>
                <a:cs typeface="Calibri (MS)"/>
                <a:sym typeface="Calibri (MS)"/>
              </a:rPr>
              <a:t>Esplanade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160" y="3755912"/>
            <a:ext cx="2453964" cy="796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3"/>
              </a:lnSpc>
            </a:pPr>
            <a:r>
              <a:rPr lang="en-US" sz="2399">
                <a:solidFill>
                  <a:srgbClr val="BFBFBF"/>
                </a:solidFill>
                <a:latin typeface="Calibri (MS)"/>
                <a:ea typeface="Calibri (MS)"/>
                <a:cs typeface="Calibri (MS)"/>
                <a:sym typeface="Calibri (MS)"/>
              </a:rPr>
              <a:t>Estate Components </a:t>
            </a:r>
            <a:r>
              <a:rPr lang="en-US" sz="23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Esplanade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7160" y="4817359"/>
            <a:ext cx="3108689" cy="1701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55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•Restaurants and Cafés •Walk paths •Lush greenery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85650" y="6350"/>
                  </a:moveTo>
                  <a:lnTo>
                    <a:pt x="12185650" y="6851650"/>
                  </a:lnTo>
                  <a:lnTo>
                    <a:pt x="6350" y="6851650"/>
                  </a:lnTo>
                  <a:lnTo>
                    <a:pt x="6350" y="6350"/>
                  </a:lnTo>
                  <a:close/>
                  <a:moveTo>
                    <a:pt x="0" y="0"/>
                  </a:move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1281767" y="904685"/>
            <a:ext cx="5741789" cy="2198132"/>
          </a:xfrm>
          <a:custGeom>
            <a:avLst/>
            <a:gdLst/>
            <a:ahLst/>
            <a:cxnLst/>
            <a:rect l="l" t="t" r="r" b="b"/>
            <a:pathLst>
              <a:path w="5741789" h="2198132">
                <a:moveTo>
                  <a:pt x="0" y="0"/>
                </a:moveTo>
                <a:lnTo>
                  <a:pt x="5741789" y="0"/>
                </a:lnTo>
                <a:lnTo>
                  <a:pt x="5741789" y="2198131"/>
                </a:lnTo>
                <a:lnTo>
                  <a:pt x="0" y="21981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424142" y="3589792"/>
            <a:ext cx="5515432" cy="19045"/>
            <a:chOff x="0" y="0"/>
            <a:chExt cx="3676955" cy="12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424142" y="4001272"/>
            <a:ext cx="5515432" cy="19045"/>
            <a:chOff x="0" y="0"/>
            <a:chExt cx="3676955" cy="12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24142" y="4412752"/>
            <a:ext cx="5515432" cy="19045"/>
            <a:chOff x="0" y="0"/>
            <a:chExt cx="3676955" cy="12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424142" y="4824232"/>
            <a:ext cx="5515432" cy="19045"/>
            <a:chOff x="0" y="0"/>
            <a:chExt cx="3676955" cy="12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1424142" y="5235712"/>
            <a:ext cx="5515432" cy="19045"/>
            <a:chOff x="0" y="0"/>
            <a:chExt cx="3676955" cy="12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722676" y="2739023"/>
            <a:ext cx="2976701" cy="47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Development Summary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92870" y="3106917"/>
            <a:ext cx="2183702" cy="247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Land Area Total No. of Floors No. of Residential Units Unit Types Unit Size Range Floor Density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917507" y="3106917"/>
            <a:ext cx="1843259" cy="247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spc="1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4,002 sqm 55 floors 313 units 1BR –3BR 70 –286 SQM. 4 –9 units per floor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99219" y="1256071"/>
            <a:ext cx="4965278" cy="1170018"/>
          </a:xfrm>
          <a:custGeom>
            <a:avLst/>
            <a:gdLst/>
            <a:ahLst/>
            <a:cxnLst/>
            <a:rect l="l" t="t" r="r" b="b"/>
            <a:pathLst>
              <a:path w="4965278" h="1170018">
                <a:moveTo>
                  <a:pt x="0" y="0"/>
                </a:moveTo>
                <a:lnTo>
                  <a:pt x="4965278" y="0"/>
                </a:lnTo>
                <a:lnTo>
                  <a:pt x="4965278" y="1170018"/>
                </a:lnTo>
                <a:lnTo>
                  <a:pt x="0" y="11700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424142" y="3589792"/>
            <a:ext cx="5515432" cy="19045"/>
            <a:chOff x="0" y="0"/>
            <a:chExt cx="3676955" cy="12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424142" y="4001272"/>
            <a:ext cx="5515432" cy="19045"/>
            <a:chOff x="0" y="0"/>
            <a:chExt cx="3676955" cy="12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424142" y="4412752"/>
            <a:ext cx="5515432" cy="19045"/>
            <a:chOff x="0" y="0"/>
            <a:chExt cx="3676955" cy="12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24142" y="4824232"/>
            <a:ext cx="5515432" cy="19045"/>
            <a:chOff x="0" y="0"/>
            <a:chExt cx="3676955" cy="12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424142" y="5235712"/>
            <a:ext cx="5515432" cy="19045"/>
            <a:chOff x="0" y="0"/>
            <a:chExt cx="3676955" cy="12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76904" cy="12700"/>
            </a:xfrm>
            <a:custGeom>
              <a:avLst/>
              <a:gdLst/>
              <a:ahLst/>
              <a:cxnLst/>
              <a:rect l="l" t="t" r="r" b="b"/>
              <a:pathLst>
                <a:path w="3676904" h="12700">
                  <a:moveTo>
                    <a:pt x="0" y="0"/>
                  </a:moveTo>
                  <a:lnTo>
                    <a:pt x="3676904" y="0"/>
                  </a:lnTo>
                  <a:lnTo>
                    <a:pt x="3676904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76717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722676" y="2739023"/>
            <a:ext cx="2976701" cy="47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767171"/>
                </a:solidFill>
                <a:latin typeface="Calibri (MS)"/>
                <a:ea typeface="Calibri (MS)"/>
                <a:cs typeface="Calibri (MS)"/>
                <a:sym typeface="Calibri (MS)"/>
              </a:rPr>
              <a:t>Development Summary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992870" y="3106917"/>
            <a:ext cx="2183702" cy="247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>
                <a:solidFill>
                  <a:srgbClr val="767171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Land Area Total No. of Floors No. of Residential Units Unit Types Unit Size Range Floor Density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17507" y="3106917"/>
            <a:ext cx="1843259" cy="247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1800" spc="1">
                <a:solidFill>
                  <a:srgbClr val="767171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4,145 SQM. 55 floors 280 units 1BR –4BR 70 –306 SQM. 4 –8 units per floor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57"/>
            <a:ext cx="18288000" cy="10284243"/>
          </a:xfrm>
          <a:custGeom>
            <a:avLst/>
            <a:gdLst/>
            <a:ahLst/>
            <a:cxnLst/>
            <a:rect l="l" t="t" r="r" b="b"/>
            <a:pathLst>
              <a:path w="18288000" h="10284243">
                <a:moveTo>
                  <a:pt x="0" y="0"/>
                </a:moveTo>
                <a:lnTo>
                  <a:pt x="18288000" y="0"/>
                </a:lnTo>
                <a:lnTo>
                  <a:pt x="18288000" y="10284243"/>
                </a:lnTo>
                <a:lnTo>
                  <a:pt x="0" y="1028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9" t="-13463" r="-18069" b="-422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654614" y="5718643"/>
            <a:ext cx="1108024" cy="986580"/>
            <a:chOff x="0" y="0"/>
            <a:chExt cx="738683" cy="657720"/>
          </a:xfrm>
        </p:grpSpPr>
        <p:sp>
          <p:nvSpPr>
            <p:cNvPr id="4" name="Freeform 4"/>
            <p:cNvSpPr/>
            <p:nvPr/>
          </p:nvSpPr>
          <p:spPr>
            <a:xfrm>
              <a:off x="66675" y="66675"/>
              <a:ext cx="605282" cy="524383"/>
            </a:xfrm>
            <a:custGeom>
              <a:avLst/>
              <a:gdLst/>
              <a:ahLst/>
              <a:cxnLst/>
              <a:rect l="l" t="t" r="r" b="b"/>
              <a:pathLst>
                <a:path w="605282" h="524383">
                  <a:moveTo>
                    <a:pt x="0" y="0"/>
                  </a:moveTo>
                  <a:lnTo>
                    <a:pt x="605282" y="0"/>
                  </a:lnTo>
                  <a:lnTo>
                    <a:pt x="605282" y="524383"/>
                  </a:lnTo>
                  <a:lnTo>
                    <a:pt x="0" y="524383"/>
                  </a:lnTo>
                  <a:close/>
                </a:path>
              </a:pathLst>
            </a:custGeom>
            <a:solidFill>
              <a:srgbClr val="D9D9D9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500" y="63500"/>
              <a:ext cx="611632" cy="530733"/>
            </a:xfrm>
            <a:custGeom>
              <a:avLst/>
              <a:gdLst/>
              <a:ahLst/>
              <a:cxnLst/>
              <a:rect l="l" t="t" r="r" b="b"/>
              <a:pathLst>
                <a:path w="611632" h="530733">
                  <a:moveTo>
                    <a:pt x="3175" y="0"/>
                  </a:moveTo>
                  <a:lnTo>
                    <a:pt x="608457" y="0"/>
                  </a:lnTo>
                  <a:lnTo>
                    <a:pt x="611632" y="0"/>
                  </a:lnTo>
                  <a:lnTo>
                    <a:pt x="611632" y="3175"/>
                  </a:lnTo>
                  <a:lnTo>
                    <a:pt x="611632" y="527558"/>
                  </a:lnTo>
                  <a:lnTo>
                    <a:pt x="611632" y="530733"/>
                  </a:lnTo>
                  <a:lnTo>
                    <a:pt x="608457" y="530733"/>
                  </a:lnTo>
                  <a:lnTo>
                    <a:pt x="3175" y="530733"/>
                  </a:lnTo>
                  <a:lnTo>
                    <a:pt x="0" y="530733"/>
                  </a:lnTo>
                  <a:lnTo>
                    <a:pt x="0" y="527558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527558"/>
                  </a:lnTo>
                  <a:lnTo>
                    <a:pt x="3175" y="527558"/>
                  </a:lnTo>
                  <a:lnTo>
                    <a:pt x="3175" y="524383"/>
                  </a:lnTo>
                  <a:lnTo>
                    <a:pt x="608457" y="524383"/>
                  </a:lnTo>
                  <a:lnTo>
                    <a:pt x="608457" y="527558"/>
                  </a:lnTo>
                  <a:lnTo>
                    <a:pt x="605282" y="527558"/>
                  </a:lnTo>
                  <a:lnTo>
                    <a:pt x="605282" y="3175"/>
                  </a:lnTo>
                  <a:lnTo>
                    <a:pt x="608457" y="3175"/>
                  </a:lnTo>
                  <a:lnTo>
                    <a:pt x="608457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841119" y="5062747"/>
            <a:ext cx="8563999" cy="3343332"/>
          </a:xfrm>
          <a:custGeom>
            <a:avLst/>
            <a:gdLst/>
            <a:ahLst/>
            <a:cxnLst/>
            <a:rect l="l" t="t" r="r" b="b"/>
            <a:pathLst>
              <a:path w="8563999" h="3343332">
                <a:moveTo>
                  <a:pt x="0" y="0"/>
                </a:moveTo>
                <a:lnTo>
                  <a:pt x="8563999" y="0"/>
                </a:lnTo>
                <a:lnTo>
                  <a:pt x="8563999" y="3343332"/>
                </a:lnTo>
                <a:lnTo>
                  <a:pt x="0" y="3343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546015" y="6911664"/>
            <a:ext cx="1217638" cy="1068919"/>
            <a:chOff x="0" y="0"/>
            <a:chExt cx="811759" cy="7126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1784" cy="712597"/>
            </a:xfrm>
            <a:custGeom>
              <a:avLst/>
              <a:gdLst/>
              <a:ahLst/>
              <a:cxnLst/>
              <a:rect l="l" t="t" r="r" b="b"/>
              <a:pathLst>
                <a:path w="811784" h="712597">
                  <a:moveTo>
                    <a:pt x="0" y="0"/>
                  </a:moveTo>
                  <a:lnTo>
                    <a:pt x="811784" y="0"/>
                  </a:lnTo>
                  <a:lnTo>
                    <a:pt x="811784" y="712597"/>
                  </a:lnTo>
                  <a:lnTo>
                    <a:pt x="0" y="712597"/>
                  </a:lnTo>
                  <a:close/>
                </a:path>
              </a:pathLst>
            </a:custGeom>
            <a:solidFill>
              <a:srgbClr val="FFC000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821660" y="5250299"/>
            <a:ext cx="3497051" cy="1393846"/>
          </a:xfrm>
          <a:custGeom>
            <a:avLst/>
            <a:gdLst/>
            <a:ahLst/>
            <a:cxnLst/>
            <a:rect l="l" t="t" r="r" b="b"/>
            <a:pathLst>
              <a:path w="3497051" h="1393846">
                <a:moveTo>
                  <a:pt x="0" y="0"/>
                </a:moveTo>
                <a:lnTo>
                  <a:pt x="3497051" y="0"/>
                </a:lnTo>
                <a:lnTo>
                  <a:pt x="3497051" y="1393846"/>
                </a:lnTo>
                <a:lnTo>
                  <a:pt x="0" y="1393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111167" y="5162760"/>
            <a:ext cx="14288" cy="3143307"/>
          </a:xfrm>
          <a:custGeom>
            <a:avLst/>
            <a:gdLst/>
            <a:ahLst/>
            <a:cxnLst/>
            <a:rect l="l" t="t" r="r" b="b"/>
            <a:pathLst>
              <a:path w="14288" h="3143307">
                <a:moveTo>
                  <a:pt x="0" y="0"/>
                </a:moveTo>
                <a:lnTo>
                  <a:pt x="14288" y="0"/>
                </a:lnTo>
                <a:lnTo>
                  <a:pt x="14288" y="3143307"/>
                </a:lnTo>
                <a:lnTo>
                  <a:pt x="0" y="31433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933956" y="8289036"/>
            <a:ext cx="4526280" cy="781812"/>
          </a:xfrm>
          <a:custGeom>
            <a:avLst/>
            <a:gdLst/>
            <a:ahLst/>
            <a:cxnLst/>
            <a:rect l="l" t="t" r="r" b="b"/>
            <a:pathLst>
              <a:path w="4526280" h="781812">
                <a:moveTo>
                  <a:pt x="0" y="0"/>
                </a:moveTo>
                <a:lnTo>
                  <a:pt x="4526280" y="0"/>
                </a:lnTo>
                <a:lnTo>
                  <a:pt x="4526280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500884" y="8238744"/>
            <a:ext cx="3433572" cy="1028700"/>
          </a:xfrm>
          <a:custGeom>
            <a:avLst/>
            <a:gdLst/>
            <a:ahLst/>
            <a:cxnLst/>
            <a:rect l="l" t="t" r="r" b="b"/>
            <a:pathLst>
              <a:path w="3433572" h="1028700">
                <a:moveTo>
                  <a:pt x="0" y="0"/>
                </a:moveTo>
                <a:lnTo>
                  <a:pt x="3433572" y="0"/>
                </a:lnTo>
                <a:lnTo>
                  <a:pt x="343357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043380" y="5573125"/>
            <a:ext cx="12132902" cy="5063904"/>
          </a:xfrm>
          <a:custGeom>
            <a:avLst/>
            <a:gdLst/>
            <a:ahLst/>
            <a:cxnLst/>
            <a:rect l="l" t="t" r="r" b="b"/>
            <a:pathLst>
              <a:path w="12132902" h="5063904">
                <a:moveTo>
                  <a:pt x="0" y="0"/>
                </a:moveTo>
                <a:lnTo>
                  <a:pt x="12132903" y="0"/>
                </a:lnTo>
                <a:lnTo>
                  <a:pt x="12132903" y="5063904"/>
                </a:lnTo>
                <a:lnTo>
                  <a:pt x="0" y="50639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850624" y="8165592"/>
            <a:ext cx="4526280" cy="781812"/>
          </a:xfrm>
          <a:custGeom>
            <a:avLst/>
            <a:gdLst/>
            <a:ahLst/>
            <a:cxnLst/>
            <a:rect l="l" t="t" r="r" b="b"/>
            <a:pathLst>
              <a:path w="4526280" h="781812">
                <a:moveTo>
                  <a:pt x="0" y="0"/>
                </a:moveTo>
                <a:lnTo>
                  <a:pt x="4526280" y="0"/>
                </a:lnTo>
                <a:lnTo>
                  <a:pt x="4526280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417552" y="8115300"/>
            <a:ext cx="3433572" cy="1028700"/>
          </a:xfrm>
          <a:custGeom>
            <a:avLst/>
            <a:gdLst/>
            <a:ahLst/>
            <a:cxnLst/>
            <a:rect l="l" t="t" r="r" b="b"/>
            <a:pathLst>
              <a:path w="3433572" h="1028700">
                <a:moveTo>
                  <a:pt x="0" y="0"/>
                </a:moveTo>
                <a:lnTo>
                  <a:pt x="3433572" y="0"/>
                </a:lnTo>
                <a:lnTo>
                  <a:pt x="343357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0724412" y="4254960"/>
            <a:ext cx="2072902" cy="647610"/>
            <a:chOff x="0" y="0"/>
            <a:chExt cx="1381938" cy="43173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745543" y="4268791"/>
            <a:ext cx="2051785" cy="623378"/>
          </a:xfrm>
          <a:custGeom>
            <a:avLst/>
            <a:gdLst/>
            <a:ahLst/>
            <a:cxnLst/>
            <a:rect l="l" t="t" r="r" b="b"/>
            <a:pathLst>
              <a:path w="2051785" h="623378">
                <a:moveTo>
                  <a:pt x="0" y="0"/>
                </a:moveTo>
                <a:lnTo>
                  <a:pt x="2051785" y="0"/>
                </a:lnTo>
                <a:lnTo>
                  <a:pt x="2051785" y="623378"/>
                </a:lnTo>
                <a:lnTo>
                  <a:pt x="0" y="62337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b="-263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5629475" y="4253646"/>
            <a:ext cx="2072902" cy="647610"/>
            <a:chOff x="0" y="0"/>
            <a:chExt cx="1381938" cy="43173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5783737" y="4375433"/>
            <a:ext cx="1776651" cy="418652"/>
          </a:xfrm>
          <a:custGeom>
            <a:avLst/>
            <a:gdLst/>
            <a:ahLst/>
            <a:cxnLst/>
            <a:rect l="l" t="t" r="r" b="b"/>
            <a:pathLst>
              <a:path w="1776651" h="418652">
                <a:moveTo>
                  <a:pt x="0" y="0"/>
                </a:moveTo>
                <a:lnTo>
                  <a:pt x="1776651" y="0"/>
                </a:lnTo>
                <a:lnTo>
                  <a:pt x="1776651" y="418652"/>
                </a:lnTo>
                <a:lnTo>
                  <a:pt x="0" y="41865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263683" y="10072688"/>
            <a:ext cx="85725" cy="214312"/>
            <a:chOff x="0" y="0"/>
            <a:chExt cx="57150" cy="1428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7150" cy="142875"/>
            </a:xfrm>
            <a:custGeom>
              <a:avLst/>
              <a:gdLst/>
              <a:ahLst/>
              <a:cxnLst/>
              <a:rect l="l" t="t" r="r" b="b"/>
              <a:pathLst>
                <a:path w="57150" h="142875">
                  <a:moveTo>
                    <a:pt x="0" y="0"/>
                  </a:moveTo>
                  <a:lnTo>
                    <a:pt x="0" y="28575"/>
                  </a:lnTo>
                  <a:lnTo>
                    <a:pt x="0" y="142875"/>
                  </a:lnTo>
                  <a:lnTo>
                    <a:pt x="57150" y="142875"/>
                  </a:lnTo>
                  <a:lnTo>
                    <a:pt x="57150" y="28575"/>
                  </a:lnTo>
                  <a:lnTo>
                    <a:pt x="41275" y="28575"/>
                  </a:lnTo>
                  <a:lnTo>
                    <a:pt x="4127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320086" y="6774561"/>
            <a:ext cx="247774" cy="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RE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SID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NT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33231" y="6833997"/>
            <a:ext cx="234158" cy="142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AL </a:t>
            </a:r>
          </a:p>
          <a:p>
            <a:pPr algn="ctr">
              <a:lnSpc>
                <a:spcPts val="684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LOADING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395139" y="6975348"/>
            <a:ext cx="93997" cy="7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"/>
              </a:lnSpc>
            </a:pPr>
            <a:r>
              <a:rPr lang="en-US" sz="450" spc="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BAY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757323" y="6389751"/>
            <a:ext cx="89997" cy="8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P.R.</a:t>
            </a:r>
          </a:p>
        </p:txBody>
      </p:sp>
      <p:sp>
        <p:nvSpPr>
          <p:cNvPr id="37" name="TextBox 37"/>
          <p:cNvSpPr txBox="1"/>
          <p:nvPr/>
        </p:nvSpPr>
        <p:spPr>
          <a:xfrm rot="-441240">
            <a:off x="15533175" y="8568135"/>
            <a:ext cx="140860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</a:p>
        </p:txBody>
      </p:sp>
      <p:sp>
        <p:nvSpPr>
          <p:cNvPr id="38" name="TextBox 38"/>
          <p:cNvSpPr txBox="1"/>
          <p:nvPr/>
        </p:nvSpPr>
        <p:spPr>
          <a:xfrm rot="-441240">
            <a:off x="16137665" y="7710885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</a:p>
        </p:txBody>
      </p:sp>
      <p:sp>
        <p:nvSpPr>
          <p:cNvPr id="39" name="TextBox 39"/>
          <p:cNvSpPr txBox="1"/>
          <p:nvPr/>
        </p:nvSpPr>
        <p:spPr>
          <a:xfrm rot="-441240">
            <a:off x="16367808" y="9218617"/>
            <a:ext cx="19365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</a:t>
            </a:r>
          </a:p>
        </p:txBody>
      </p:sp>
      <p:sp>
        <p:nvSpPr>
          <p:cNvPr id="40" name="TextBox 40"/>
          <p:cNvSpPr txBox="1"/>
          <p:nvPr/>
        </p:nvSpPr>
        <p:spPr>
          <a:xfrm rot="-441240">
            <a:off x="16995758" y="8323748"/>
            <a:ext cx="101098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617866" y="9372629"/>
            <a:ext cx="306524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164">
                <a:solidFill>
                  <a:srgbClr val="C6BBA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794478" y="8286474"/>
            <a:ext cx="2858686" cy="6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MOTORCOURT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712717" y="8163030"/>
            <a:ext cx="2858686" cy="6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MOTORCOURT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71575" y="5832872"/>
            <a:ext cx="1664494" cy="339328"/>
          </a:xfrm>
          <a:custGeom>
            <a:avLst/>
            <a:gdLst/>
            <a:ahLst/>
            <a:cxnLst/>
            <a:rect l="l" t="t" r="r" b="b"/>
            <a:pathLst>
              <a:path w="1664494" h="339328">
                <a:moveTo>
                  <a:pt x="0" y="0"/>
                </a:moveTo>
                <a:lnTo>
                  <a:pt x="1664494" y="0"/>
                </a:lnTo>
                <a:lnTo>
                  <a:pt x="1664494" y="339328"/>
                </a:lnTo>
                <a:lnTo>
                  <a:pt x="0" y="3393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114564" y="9502626"/>
            <a:ext cx="2858686" cy="6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MOTORCOURT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57"/>
            <a:ext cx="18288000" cy="10284243"/>
          </a:xfrm>
          <a:custGeom>
            <a:avLst/>
            <a:gdLst/>
            <a:ahLst/>
            <a:cxnLst/>
            <a:rect l="l" t="t" r="r" b="b"/>
            <a:pathLst>
              <a:path w="18288000" h="10284243">
                <a:moveTo>
                  <a:pt x="0" y="0"/>
                </a:moveTo>
                <a:lnTo>
                  <a:pt x="18288000" y="0"/>
                </a:lnTo>
                <a:lnTo>
                  <a:pt x="18288000" y="10284243"/>
                </a:lnTo>
                <a:lnTo>
                  <a:pt x="0" y="1028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9" t="-13463" r="-18069" b="-422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654614" y="5718643"/>
            <a:ext cx="1108024" cy="986580"/>
            <a:chOff x="0" y="0"/>
            <a:chExt cx="738683" cy="657720"/>
          </a:xfrm>
        </p:grpSpPr>
        <p:sp>
          <p:nvSpPr>
            <p:cNvPr id="4" name="Freeform 4"/>
            <p:cNvSpPr/>
            <p:nvPr/>
          </p:nvSpPr>
          <p:spPr>
            <a:xfrm>
              <a:off x="66675" y="66675"/>
              <a:ext cx="605282" cy="524383"/>
            </a:xfrm>
            <a:custGeom>
              <a:avLst/>
              <a:gdLst/>
              <a:ahLst/>
              <a:cxnLst/>
              <a:rect l="l" t="t" r="r" b="b"/>
              <a:pathLst>
                <a:path w="605282" h="524383">
                  <a:moveTo>
                    <a:pt x="0" y="0"/>
                  </a:moveTo>
                  <a:lnTo>
                    <a:pt x="605282" y="0"/>
                  </a:lnTo>
                  <a:lnTo>
                    <a:pt x="605282" y="524383"/>
                  </a:lnTo>
                  <a:lnTo>
                    <a:pt x="0" y="524383"/>
                  </a:lnTo>
                  <a:close/>
                </a:path>
              </a:pathLst>
            </a:custGeom>
            <a:solidFill>
              <a:srgbClr val="D9D9D9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500" y="63500"/>
              <a:ext cx="611632" cy="530733"/>
            </a:xfrm>
            <a:custGeom>
              <a:avLst/>
              <a:gdLst/>
              <a:ahLst/>
              <a:cxnLst/>
              <a:rect l="l" t="t" r="r" b="b"/>
              <a:pathLst>
                <a:path w="611632" h="530733">
                  <a:moveTo>
                    <a:pt x="3175" y="0"/>
                  </a:moveTo>
                  <a:lnTo>
                    <a:pt x="608457" y="0"/>
                  </a:lnTo>
                  <a:lnTo>
                    <a:pt x="611632" y="0"/>
                  </a:lnTo>
                  <a:lnTo>
                    <a:pt x="611632" y="3175"/>
                  </a:lnTo>
                  <a:lnTo>
                    <a:pt x="611632" y="527558"/>
                  </a:lnTo>
                  <a:lnTo>
                    <a:pt x="611632" y="530733"/>
                  </a:lnTo>
                  <a:lnTo>
                    <a:pt x="608457" y="530733"/>
                  </a:lnTo>
                  <a:lnTo>
                    <a:pt x="3175" y="530733"/>
                  </a:lnTo>
                  <a:lnTo>
                    <a:pt x="0" y="530733"/>
                  </a:lnTo>
                  <a:lnTo>
                    <a:pt x="0" y="527558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527558"/>
                  </a:lnTo>
                  <a:lnTo>
                    <a:pt x="3175" y="527558"/>
                  </a:lnTo>
                  <a:lnTo>
                    <a:pt x="3175" y="524383"/>
                  </a:lnTo>
                  <a:lnTo>
                    <a:pt x="608457" y="524383"/>
                  </a:lnTo>
                  <a:lnTo>
                    <a:pt x="608457" y="527558"/>
                  </a:lnTo>
                  <a:lnTo>
                    <a:pt x="605282" y="527558"/>
                  </a:lnTo>
                  <a:lnTo>
                    <a:pt x="605282" y="3175"/>
                  </a:lnTo>
                  <a:lnTo>
                    <a:pt x="608457" y="3175"/>
                  </a:lnTo>
                  <a:lnTo>
                    <a:pt x="608457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841119" y="5062747"/>
            <a:ext cx="8563999" cy="3343332"/>
          </a:xfrm>
          <a:custGeom>
            <a:avLst/>
            <a:gdLst/>
            <a:ahLst/>
            <a:cxnLst/>
            <a:rect l="l" t="t" r="r" b="b"/>
            <a:pathLst>
              <a:path w="8563999" h="3343332">
                <a:moveTo>
                  <a:pt x="0" y="0"/>
                </a:moveTo>
                <a:lnTo>
                  <a:pt x="8563999" y="0"/>
                </a:lnTo>
                <a:lnTo>
                  <a:pt x="8563999" y="3343332"/>
                </a:lnTo>
                <a:lnTo>
                  <a:pt x="0" y="3343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283196" y="1431036"/>
            <a:ext cx="3698748" cy="804672"/>
          </a:xfrm>
          <a:custGeom>
            <a:avLst/>
            <a:gdLst/>
            <a:ahLst/>
            <a:cxnLst/>
            <a:rect l="l" t="t" r="r" b="b"/>
            <a:pathLst>
              <a:path w="3698748" h="804672">
                <a:moveTo>
                  <a:pt x="0" y="0"/>
                </a:moveTo>
                <a:lnTo>
                  <a:pt x="3698748" y="0"/>
                </a:lnTo>
                <a:lnTo>
                  <a:pt x="369874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3746497" y="5812955"/>
            <a:ext cx="915300" cy="779312"/>
            <a:chOff x="0" y="0"/>
            <a:chExt cx="610210" cy="5195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10235" cy="519557"/>
            </a:xfrm>
            <a:custGeom>
              <a:avLst/>
              <a:gdLst/>
              <a:ahLst/>
              <a:cxnLst/>
              <a:rect l="l" t="t" r="r" b="b"/>
              <a:pathLst>
                <a:path w="610235" h="519557">
                  <a:moveTo>
                    <a:pt x="0" y="0"/>
                  </a:moveTo>
                  <a:lnTo>
                    <a:pt x="610235" y="0"/>
                  </a:lnTo>
                  <a:lnTo>
                    <a:pt x="610235" y="519557"/>
                  </a:lnTo>
                  <a:lnTo>
                    <a:pt x="0" y="519557"/>
                  </a:lnTo>
                  <a:close/>
                </a:path>
              </a:pathLst>
            </a:custGeom>
            <a:solidFill>
              <a:srgbClr val="FFC000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4821660" y="5061590"/>
            <a:ext cx="10081160" cy="3364235"/>
          </a:xfrm>
          <a:custGeom>
            <a:avLst/>
            <a:gdLst/>
            <a:ahLst/>
            <a:cxnLst/>
            <a:rect l="l" t="t" r="r" b="b"/>
            <a:pathLst>
              <a:path w="10081160" h="3364235">
                <a:moveTo>
                  <a:pt x="0" y="0"/>
                </a:moveTo>
                <a:lnTo>
                  <a:pt x="10081160" y="0"/>
                </a:lnTo>
                <a:lnTo>
                  <a:pt x="10081160" y="3364235"/>
                </a:lnTo>
                <a:lnTo>
                  <a:pt x="0" y="33642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970532" y="7054596"/>
            <a:ext cx="4526280" cy="781812"/>
          </a:xfrm>
          <a:custGeom>
            <a:avLst/>
            <a:gdLst/>
            <a:ahLst/>
            <a:cxnLst/>
            <a:rect l="l" t="t" r="r" b="b"/>
            <a:pathLst>
              <a:path w="4526280" h="781812">
                <a:moveTo>
                  <a:pt x="0" y="0"/>
                </a:moveTo>
                <a:lnTo>
                  <a:pt x="4526280" y="0"/>
                </a:lnTo>
                <a:lnTo>
                  <a:pt x="4526280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715768" y="6652260"/>
            <a:ext cx="3182112" cy="1028700"/>
          </a:xfrm>
          <a:custGeom>
            <a:avLst/>
            <a:gdLst/>
            <a:ahLst/>
            <a:cxnLst/>
            <a:rect l="l" t="t" r="r" b="b"/>
            <a:pathLst>
              <a:path w="3182112" h="1028700">
                <a:moveTo>
                  <a:pt x="0" y="0"/>
                </a:moveTo>
                <a:lnTo>
                  <a:pt x="3182112" y="0"/>
                </a:lnTo>
                <a:lnTo>
                  <a:pt x="318211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323844" y="7356348"/>
            <a:ext cx="1865376" cy="1028700"/>
          </a:xfrm>
          <a:custGeom>
            <a:avLst/>
            <a:gdLst/>
            <a:ahLst/>
            <a:cxnLst/>
            <a:rect l="l" t="t" r="r" b="b"/>
            <a:pathLst>
              <a:path w="1865376" h="1028700">
                <a:moveTo>
                  <a:pt x="0" y="0"/>
                </a:moveTo>
                <a:lnTo>
                  <a:pt x="1865376" y="0"/>
                </a:lnTo>
                <a:lnTo>
                  <a:pt x="18653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0" y="2757"/>
            <a:ext cx="18288000" cy="10284243"/>
          </a:xfrm>
          <a:custGeom>
            <a:avLst/>
            <a:gdLst/>
            <a:ahLst/>
            <a:cxnLst/>
            <a:rect l="l" t="t" r="r" b="b"/>
            <a:pathLst>
              <a:path w="18288000" h="10284243">
                <a:moveTo>
                  <a:pt x="0" y="0"/>
                </a:moveTo>
                <a:lnTo>
                  <a:pt x="18288000" y="0"/>
                </a:lnTo>
                <a:lnTo>
                  <a:pt x="18288000" y="10284243"/>
                </a:lnTo>
                <a:lnTo>
                  <a:pt x="0" y="1028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9" t="-13463" r="-18069" b="-422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3654614" y="5718643"/>
            <a:ext cx="1108024" cy="986580"/>
            <a:chOff x="0" y="0"/>
            <a:chExt cx="738683" cy="657720"/>
          </a:xfrm>
        </p:grpSpPr>
        <p:sp>
          <p:nvSpPr>
            <p:cNvPr id="24" name="Freeform 24"/>
            <p:cNvSpPr/>
            <p:nvPr/>
          </p:nvSpPr>
          <p:spPr>
            <a:xfrm>
              <a:off x="66675" y="66675"/>
              <a:ext cx="605282" cy="524383"/>
            </a:xfrm>
            <a:custGeom>
              <a:avLst/>
              <a:gdLst/>
              <a:ahLst/>
              <a:cxnLst/>
              <a:rect l="l" t="t" r="r" b="b"/>
              <a:pathLst>
                <a:path w="605282" h="524383">
                  <a:moveTo>
                    <a:pt x="0" y="0"/>
                  </a:moveTo>
                  <a:lnTo>
                    <a:pt x="605282" y="0"/>
                  </a:lnTo>
                  <a:lnTo>
                    <a:pt x="605282" y="524383"/>
                  </a:lnTo>
                  <a:lnTo>
                    <a:pt x="0" y="524383"/>
                  </a:lnTo>
                  <a:close/>
                </a:path>
              </a:pathLst>
            </a:custGeom>
            <a:solidFill>
              <a:srgbClr val="D9D9D9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63500" y="63500"/>
              <a:ext cx="611632" cy="530733"/>
            </a:xfrm>
            <a:custGeom>
              <a:avLst/>
              <a:gdLst/>
              <a:ahLst/>
              <a:cxnLst/>
              <a:rect l="l" t="t" r="r" b="b"/>
              <a:pathLst>
                <a:path w="611632" h="530733">
                  <a:moveTo>
                    <a:pt x="3175" y="0"/>
                  </a:moveTo>
                  <a:lnTo>
                    <a:pt x="608457" y="0"/>
                  </a:lnTo>
                  <a:lnTo>
                    <a:pt x="611632" y="0"/>
                  </a:lnTo>
                  <a:lnTo>
                    <a:pt x="611632" y="3175"/>
                  </a:lnTo>
                  <a:lnTo>
                    <a:pt x="611632" y="527558"/>
                  </a:lnTo>
                  <a:lnTo>
                    <a:pt x="611632" y="530733"/>
                  </a:lnTo>
                  <a:lnTo>
                    <a:pt x="608457" y="530733"/>
                  </a:lnTo>
                  <a:lnTo>
                    <a:pt x="3175" y="530733"/>
                  </a:lnTo>
                  <a:lnTo>
                    <a:pt x="0" y="530733"/>
                  </a:lnTo>
                  <a:lnTo>
                    <a:pt x="0" y="527558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527558"/>
                  </a:lnTo>
                  <a:lnTo>
                    <a:pt x="3175" y="527558"/>
                  </a:lnTo>
                  <a:lnTo>
                    <a:pt x="3175" y="524383"/>
                  </a:lnTo>
                  <a:lnTo>
                    <a:pt x="608457" y="524383"/>
                  </a:lnTo>
                  <a:lnTo>
                    <a:pt x="608457" y="527558"/>
                  </a:lnTo>
                  <a:lnTo>
                    <a:pt x="605282" y="527558"/>
                  </a:lnTo>
                  <a:lnTo>
                    <a:pt x="605282" y="3175"/>
                  </a:lnTo>
                  <a:lnTo>
                    <a:pt x="608457" y="3175"/>
                  </a:lnTo>
                  <a:lnTo>
                    <a:pt x="608457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4841119" y="5062747"/>
            <a:ext cx="8563999" cy="3343332"/>
          </a:xfrm>
          <a:custGeom>
            <a:avLst/>
            <a:gdLst/>
            <a:ahLst/>
            <a:cxnLst/>
            <a:rect l="l" t="t" r="r" b="b"/>
            <a:pathLst>
              <a:path w="8563999" h="3343332">
                <a:moveTo>
                  <a:pt x="0" y="0"/>
                </a:moveTo>
                <a:lnTo>
                  <a:pt x="8563999" y="0"/>
                </a:lnTo>
                <a:lnTo>
                  <a:pt x="8563999" y="3343332"/>
                </a:lnTo>
                <a:lnTo>
                  <a:pt x="0" y="3343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3746497" y="5812955"/>
            <a:ext cx="915300" cy="779312"/>
            <a:chOff x="0" y="0"/>
            <a:chExt cx="610210" cy="51954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10235" cy="519557"/>
            </a:xfrm>
            <a:custGeom>
              <a:avLst/>
              <a:gdLst/>
              <a:ahLst/>
              <a:cxnLst/>
              <a:rect l="l" t="t" r="r" b="b"/>
              <a:pathLst>
                <a:path w="610235" h="519557">
                  <a:moveTo>
                    <a:pt x="0" y="0"/>
                  </a:moveTo>
                  <a:lnTo>
                    <a:pt x="610235" y="0"/>
                  </a:lnTo>
                  <a:lnTo>
                    <a:pt x="610235" y="519557"/>
                  </a:lnTo>
                  <a:lnTo>
                    <a:pt x="0" y="519557"/>
                  </a:lnTo>
                  <a:close/>
                </a:path>
              </a:pathLst>
            </a:custGeom>
            <a:solidFill>
              <a:srgbClr val="FFC000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4821660" y="5250299"/>
            <a:ext cx="3497051" cy="1393846"/>
          </a:xfrm>
          <a:custGeom>
            <a:avLst/>
            <a:gdLst/>
            <a:ahLst/>
            <a:cxnLst/>
            <a:rect l="l" t="t" r="r" b="b"/>
            <a:pathLst>
              <a:path w="3497051" h="1393846">
                <a:moveTo>
                  <a:pt x="0" y="0"/>
                </a:moveTo>
                <a:lnTo>
                  <a:pt x="3497051" y="0"/>
                </a:lnTo>
                <a:lnTo>
                  <a:pt x="3497051" y="1393846"/>
                </a:lnTo>
                <a:lnTo>
                  <a:pt x="0" y="139384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9111167" y="5162760"/>
            <a:ext cx="14288" cy="3143307"/>
          </a:xfrm>
          <a:custGeom>
            <a:avLst/>
            <a:gdLst/>
            <a:ahLst/>
            <a:cxnLst/>
            <a:rect l="l" t="t" r="r" b="b"/>
            <a:pathLst>
              <a:path w="14288" h="3143307">
                <a:moveTo>
                  <a:pt x="0" y="0"/>
                </a:moveTo>
                <a:lnTo>
                  <a:pt x="14288" y="0"/>
                </a:lnTo>
                <a:lnTo>
                  <a:pt x="14288" y="3143307"/>
                </a:lnTo>
                <a:lnTo>
                  <a:pt x="0" y="314330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970532" y="7054596"/>
            <a:ext cx="4215384" cy="781812"/>
          </a:xfrm>
          <a:custGeom>
            <a:avLst/>
            <a:gdLst/>
            <a:ahLst/>
            <a:cxnLst/>
            <a:rect l="l" t="t" r="r" b="b"/>
            <a:pathLst>
              <a:path w="4215384" h="781812">
                <a:moveTo>
                  <a:pt x="0" y="0"/>
                </a:moveTo>
                <a:lnTo>
                  <a:pt x="4215384" y="0"/>
                </a:lnTo>
                <a:lnTo>
                  <a:pt x="4215384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2560320" y="6739128"/>
            <a:ext cx="3177540" cy="1028700"/>
          </a:xfrm>
          <a:custGeom>
            <a:avLst/>
            <a:gdLst/>
            <a:ahLst/>
            <a:cxnLst/>
            <a:rect l="l" t="t" r="r" b="b"/>
            <a:pathLst>
              <a:path w="3177540" h="1028700">
                <a:moveTo>
                  <a:pt x="0" y="0"/>
                </a:moveTo>
                <a:lnTo>
                  <a:pt x="3177540" y="0"/>
                </a:lnTo>
                <a:lnTo>
                  <a:pt x="317754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3168396" y="7292340"/>
            <a:ext cx="1860804" cy="1028700"/>
          </a:xfrm>
          <a:custGeom>
            <a:avLst/>
            <a:gdLst/>
            <a:ahLst/>
            <a:cxnLst/>
            <a:rect l="l" t="t" r="r" b="b"/>
            <a:pathLst>
              <a:path w="1860804" h="1028700">
                <a:moveTo>
                  <a:pt x="0" y="0"/>
                </a:moveTo>
                <a:lnTo>
                  <a:pt x="1860804" y="0"/>
                </a:lnTo>
                <a:lnTo>
                  <a:pt x="186080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10561834" y="6021324"/>
            <a:ext cx="2836655" cy="2309517"/>
          </a:xfrm>
          <a:custGeom>
            <a:avLst/>
            <a:gdLst/>
            <a:ahLst/>
            <a:cxnLst/>
            <a:rect l="l" t="t" r="r" b="b"/>
            <a:pathLst>
              <a:path w="2836655" h="2309517">
                <a:moveTo>
                  <a:pt x="0" y="0"/>
                </a:moveTo>
                <a:lnTo>
                  <a:pt x="2836655" y="0"/>
                </a:lnTo>
                <a:lnTo>
                  <a:pt x="2836655" y="2309517"/>
                </a:lnTo>
                <a:lnTo>
                  <a:pt x="0" y="23095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13590584" y="5812955"/>
            <a:ext cx="915300" cy="779312"/>
            <a:chOff x="0" y="0"/>
            <a:chExt cx="610210" cy="51954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10235" cy="519557"/>
            </a:xfrm>
            <a:custGeom>
              <a:avLst/>
              <a:gdLst/>
              <a:ahLst/>
              <a:cxnLst/>
              <a:rect l="l" t="t" r="r" b="b"/>
              <a:pathLst>
                <a:path w="610235" h="519557">
                  <a:moveTo>
                    <a:pt x="0" y="0"/>
                  </a:moveTo>
                  <a:lnTo>
                    <a:pt x="610235" y="0"/>
                  </a:lnTo>
                  <a:lnTo>
                    <a:pt x="610235" y="519557"/>
                  </a:lnTo>
                  <a:lnTo>
                    <a:pt x="0" y="519557"/>
                  </a:lnTo>
                  <a:close/>
                </a:path>
              </a:pathLst>
            </a:custGeom>
            <a:solidFill>
              <a:srgbClr val="FFC000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Freeform 46"/>
          <p:cNvSpPr/>
          <p:nvPr/>
        </p:nvSpPr>
        <p:spPr>
          <a:xfrm>
            <a:off x="11987784" y="6862572"/>
            <a:ext cx="4215384" cy="786384"/>
          </a:xfrm>
          <a:custGeom>
            <a:avLst/>
            <a:gdLst/>
            <a:ahLst/>
            <a:cxnLst/>
            <a:rect l="l" t="t" r="r" b="b"/>
            <a:pathLst>
              <a:path w="4215384" h="786384">
                <a:moveTo>
                  <a:pt x="0" y="0"/>
                </a:moveTo>
                <a:lnTo>
                  <a:pt x="4215384" y="0"/>
                </a:lnTo>
                <a:lnTo>
                  <a:pt x="4215384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47"/>
          <p:cNvSpPr/>
          <p:nvPr/>
        </p:nvSpPr>
        <p:spPr>
          <a:xfrm>
            <a:off x="12577572" y="6551676"/>
            <a:ext cx="3182112" cy="1028700"/>
          </a:xfrm>
          <a:custGeom>
            <a:avLst/>
            <a:gdLst/>
            <a:ahLst/>
            <a:cxnLst/>
            <a:rect l="l" t="t" r="r" b="b"/>
            <a:pathLst>
              <a:path w="3182112" h="1028700">
                <a:moveTo>
                  <a:pt x="0" y="0"/>
                </a:moveTo>
                <a:lnTo>
                  <a:pt x="3182112" y="0"/>
                </a:lnTo>
                <a:lnTo>
                  <a:pt x="318211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13185648" y="7100316"/>
            <a:ext cx="1865376" cy="1028700"/>
          </a:xfrm>
          <a:custGeom>
            <a:avLst/>
            <a:gdLst/>
            <a:ahLst/>
            <a:cxnLst/>
            <a:rect l="l" t="t" r="r" b="b"/>
            <a:pathLst>
              <a:path w="1865376" h="1028700">
                <a:moveTo>
                  <a:pt x="0" y="0"/>
                </a:moveTo>
                <a:lnTo>
                  <a:pt x="1865376" y="0"/>
                </a:lnTo>
                <a:lnTo>
                  <a:pt x="186537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9"/>
          <p:cNvGrpSpPr>
            <a:grpSpLocks noChangeAspect="1"/>
          </p:cNvGrpSpPr>
          <p:nvPr/>
        </p:nvGrpSpPr>
        <p:grpSpPr>
          <a:xfrm>
            <a:off x="10724412" y="4254960"/>
            <a:ext cx="2072902" cy="647610"/>
            <a:chOff x="0" y="0"/>
            <a:chExt cx="1381938" cy="43173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reeform 51"/>
          <p:cNvSpPr/>
          <p:nvPr/>
        </p:nvSpPr>
        <p:spPr>
          <a:xfrm>
            <a:off x="10745543" y="4268791"/>
            <a:ext cx="2051785" cy="623378"/>
          </a:xfrm>
          <a:custGeom>
            <a:avLst/>
            <a:gdLst/>
            <a:ahLst/>
            <a:cxnLst/>
            <a:rect l="l" t="t" r="r" b="b"/>
            <a:pathLst>
              <a:path w="2051785" h="623378">
                <a:moveTo>
                  <a:pt x="0" y="0"/>
                </a:moveTo>
                <a:lnTo>
                  <a:pt x="2051785" y="0"/>
                </a:lnTo>
                <a:lnTo>
                  <a:pt x="2051785" y="623378"/>
                </a:lnTo>
                <a:lnTo>
                  <a:pt x="0" y="623378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b="-263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5629475" y="4253646"/>
            <a:ext cx="2072902" cy="647610"/>
            <a:chOff x="0" y="0"/>
            <a:chExt cx="1381938" cy="431736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Freeform 54"/>
          <p:cNvSpPr/>
          <p:nvPr/>
        </p:nvSpPr>
        <p:spPr>
          <a:xfrm>
            <a:off x="5783737" y="4375433"/>
            <a:ext cx="1776651" cy="418652"/>
          </a:xfrm>
          <a:custGeom>
            <a:avLst/>
            <a:gdLst/>
            <a:ahLst/>
            <a:cxnLst/>
            <a:rect l="l" t="t" r="r" b="b"/>
            <a:pathLst>
              <a:path w="1776651" h="418652">
                <a:moveTo>
                  <a:pt x="0" y="0"/>
                </a:moveTo>
                <a:lnTo>
                  <a:pt x="1776651" y="0"/>
                </a:lnTo>
                <a:lnTo>
                  <a:pt x="1776651" y="418652"/>
                </a:lnTo>
                <a:lnTo>
                  <a:pt x="0" y="418652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TextBox 55"/>
          <p:cNvSpPr txBox="1"/>
          <p:nvPr/>
        </p:nvSpPr>
        <p:spPr>
          <a:xfrm>
            <a:off x="7320086" y="6774561"/>
            <a:ext cx="247774" cy="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RE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SID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NT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333231" y="6833997"/>
            <a:ext cx="234158" cy="142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AL </a:t>
            </a:r>
          </a:p>
          <a:p>
            <a:pPr algn="ctr">
              <a:lnSpc>
                <a:spcPts val="684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LOADING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7395139" y="6975348"/>
            <a:ext cx="93997" cy="7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"/>
              </a:lnSpc>
            </a:pPr>
            <a:r>
              <a:rPr lang="en-US" sz="450" spc="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BAY</a:t>
            </a:r>
          </a:p>
        </p:txBody>
      </p:sp>
      <p:sp>
        <p:nvSpPr>
          <p:cNvPr id="58" name="TextBox 58"/>
          <p:cNvSpPr txBox="1"/>
          <p:nvPr/>
        </p:nvSpPr>
        <p:spPr>
          <a:xfrm rot="-441240">
            <a:off x="15533175" y="8568135"/>
            <a:ext cx="140860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</a:p>
        </p:txBody>
      </p:sp>
      <p:sp>
        <p:nvSpPr>
          <p:cNvPr id="59" name="TextBox 59"/>
          <p:cNvSpPr txBox="1"/>
          <p:nvPr/>
        </p:nvSpPr>
        <p:spPr>
          <a:xfrm rot="-441240">
            <a:off x="16137665" y="7710885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</a:p>
        </p:txBody>
      </p:sp>
      <p:sp>
        <p:nvSpPr>
          <p:cNvPr id="60" name="TextBox 60"/>
          <p:cNvSpPr txBox="1"/>
          <p:nvPr/>
        </p:nvSpPr>
        <p:spPr>
          <a:xfrm rot="-441240">
            <a:off x="16367808" y="9218617"/>
            <a:ext cx="19365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</a:t>
            </a:r>
          </a:p>
        </p:txBody>
      </p:sp>
      <p:sp>
        <p:nvSpPr>
          <p:cNvPr id="61" name="TextBox 61"/>
          <p:cNvSpPr txBox="1"/>
          <p:nvPr/>
        </p:nvSpPr>
        <p:spPr>
          <a:xfrm rot="-441240">
            <a:off x="16995758" y="8323748"/>
            <a:ext cx="101098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617866" y="9372629"/>
            <a:ext cx="306524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164">
                <a:solidFill>
                  <a:srgbClr val="C6BBA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2855828" y="6719040"/>
            <a:ext cx="2652832" cy="1369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RREESSIDIDEENNTTIAIALL L LOOB BB BY Y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2757323" y="6370701"/>
            <a:ext cx="89997" cy="10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P.R.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2873823" y="6447006"/>
            <a:ext cx="2597768" cy="836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3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RESIDENTIAL 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3479899" y="7424271"/>
            <a:ext cx="1255671" cy="408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6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LOBBY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-3"/>
            <a:ext cx="18669005" cy="10295401"/>
          </a:xfrm>
          <a:custGeom>
            <a:avLst/>
            <a:gdLst/>
            <a:ahLst/>
            <a:cxnLst/>
            <a:rect l="l" t="t" r="r" b="b"/>
            <a:pathLst>
              <a:path w="18669005" h="10295401">
                <a:moveTo>
                  <a:pt x="18669005" y="0"/>
                </a:moveTo>
                <a:lnTo>
                  <a:pt x="0" y="0"/>
                </a:lnTo>
                <a:lnTo>
                  <a:pt x="0" y="10295401"/>
                </a:lnTo>
                <a:lnTo>
                  <a:pt x="18669005" y="10295401"/>
                </a:lnTo>
                <a:lnTo>
                  <a:pt x="1866900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90804" y="9235440"/>
            <a:ext cx="4526280" cy="786384"/>
          </a:xfrm>
          <a:custGeom>
            <a:avLst/>
            <a:gdLst/>
            <a:ahLst/>
            <a:cxnLst/>
            <a:rect l="l" t="t" r="r" b="b"/>
            <a:pathLst>
              <a:path w="4526280" h="786384">
                <a:moveTo>
                  <a:pt x="0" y="0"/>
                </a:moveTo>
                <a:lnTo>
                  <a:pt x="4526280" y="0"/>
                </a:lnTo>
                <a:lnTo>
                  <a:pt x="452628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606272" y="9185148"/>
            <a:ext cx="4407408" cy="1028700"/>
          </a:xfrm>
          <a:custGeom>
            <a:avLst/>
            <a:gdLst/>
            <a:ahLst/>
            <a:cxnLst/>
            <a:rect l="l" t="t" r="r" b="b"/>
            <a:pathLst>
              <a:path w="4407408" h="1028700">
                <a:moveTo>
                  <a:pt x="0" y="0"/>
                </a:moveTo>
                <a:lnTo>
                  <a:pt x="4407408" y="0"/>
                </a:lnTo>
                <a:lnTo>
                  <a:pt x="440740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900695" y="9237450"/>
            <a:ext cx="3852467" cy="6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RESIDENTIAL LOBBY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495419" y="8491990"/>
            <a:ext cx="900112" cy="1494973"/>
            <a:chOff x="0" y="0"/>
            <a:chExt cx="600075" cy="9966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0075" cy="996696"/>
            </a:xfrm>
            <a:custGeom>
              <a:avLst/>
              <a:gdLst/>
              <a:ahLst/>
              <a:cxnLst/>
              <a:rect l="l" t="t" r="r" b="b"/>
              <a:pathLst>
                <a:path w="600075" h="996696">
                  <a:moveTo>
                    <a:pt x="0" y="0"/>
                  </a:moveTo>
                  <a:lnTo>
                    <a:pt x="600075" y="0"/>
                  </a:lnTo>
                  <a:lnTo>
                    <a:pt x="600075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570882" y="6151926"/>
            <a:ext cx="4780512" cy="4230329"/>
          </a:xfrm>
          <a:custGeom>
            <a:avLst/>
            <a:gdLst/>
            <a:ahLst/>
            <a:cxnLst/>
            <a:rect l="l" t="t" r="r" b="b"/>
            <a:pathLst>
              <a:path w="4780512" h="4230329">
                <a:moveTo>
                  <a:pt x="0" y="0"/>
                </a:moveTo>
                <a:lnTo>
                  <a:pt x="4780512" y="0"/>
                </a:lnTo>
                <a:lnTo>
                  <a:pt x="4780512" y="4230329"/>
                </a:lnTo>
                <a:lnTo>
                  <a:pt x="0" y="4230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80429" y="7895230"/>
            <a:ext cx="1310635" cy="1676395"/>
          </a:xfrm>
          <a:custGeom>
            <a:avLst/>
            <a:gdLst/>
            <a:ahLst/>
            <a:cxnLst/>
            <a:rect l="l" t="t" r="r" b="b"/>
            <a:pathLst>
              <a:path w="1310635" h="1676395">
                <a:moveTo>
                  <a:pt x="0" y="0"/>
                </a:moveTo>
                <a:lnTo>
                  <a:pt x="1310636" y="0"/>
                </a:lnTo>
                <a:lnTo>
                  <a:pt x="1310636" y="1676395"/>
                </a:lnTo>
                <a:lnTo>
                  <a:pt x="0" y="16763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122758" y="7528555"/>
            <a:ext cx="1732774" cy="733335"/>
            <a:chOff x="0" y="0"/>
            <a:chExt cx="1155179" cy="4888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5192" cy="488823"/>
            </a:xfrm>
            <a:custGeom>
              <a:avLst/>
              <a:gdLst/>
              <a:ahLst/>
              <a:cxnLst/>
              <a:rect l="l" t="t" r="r" b="b"/>
              <a:pathLst>
                <a:path w="1155192" h="488823">
                  <a:moveTo>
                    <a:pt x="0" y="0"/>
                  </a:moveTo>
                  <a:lnTo>
                    <a:pt x="1155192" y="0"/>
                  </a:lnTo>
                  <a:lnTo>
                    <a:pt x="1155192" y="488823"/>
                  </a:lnTo>
                  <a:lnTo>
                    <a:pt x="0" y="48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2122758" y="9026871"/>
            <a:ext cx="1671037" cy="724433"/>
          </a:xfrm>
          <a:custGeom>
            <a:avLst/>
            <a:gdLst/>
            <a:ahLst/>
            <a:cxnLst/>
            <a:rect l="l" t="t" r="r" b="b"/>
            <a:pathLst>
              <a:path w="1671037" h="724433">
                <a:moveTo>
                  <a:pt x="0" y="0"/>
                </a:moveTo>
                <a:lnTo>
                  <a:pt x="1671037" y="0"/>
                </a:lnTo>
                <a:lnTo>
                  <a:pt x="1671037" y="724433"/>
                </a:lnTo>
                <a:lnTo>
                  <a:pt x="0" y="724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027503" y="8396735"/>
            <a:ext cx="1962474" cy="1914068"/>
            <a:chOff x="0" y="0"/>
            <a:chExt cx="1308316" cy="1276045"/>
          </a:xfrm>
        </p:grpSpPr>
        <p:sp>
          <p:nvSpPr>
            <p:cNvPr id="10" name="Freeform 10"/>
            <p:cNvSpPr/>
            <p:nvPr/>
          </p:nvSpPr>
          <p:spPr>
            <a:xfrm>
              <a:off x="63500" y="63500"/>
              <a:ext cx="1028954" cy="996696"/>
            </a:xfrm>
            <a:custGeom>
              <a:avLst/>
              <a:gdLst/>
              <a:ahLst/>
              <a:cxnLst/>
              <a:rect l="l" t="t" r="r" b="b"/>
              <a:pathLst>
                <a:path w="1028954" h="996696">
                  <a:moveTo>
                    <a:pt x="0" y="0"/>
                  </a:moveTo>
                  <a:lnTo>
                    <a:pt x="1028954" y="0"/>
                  </a:lnTo>
                  <a:lnTo>
                    <a:pt x="1028954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15900" y="215900"/>
              <a:ext cx="1028954" cy="996696"/>
            </a:xfrm>
            <a:custGeom>
              <a:avLst/>
              <a:gdLst/>
              <a:ahLst/>
              <a:cxnLst/>
              <a:rect l="l" t="t" r="r" b="b"/>
              <a:pathLst>
                <a:path w="1028954" h="996696">
                  <a:moveTo>
                    <a:pt x="0" y="0"/>
                  </a:moveTo>
                  <a:lnTo>
                    <a:pt x="1028954" y="0"/>
                  </a:lnTo>
                  <a:lnTo>
                    <a:pt x="1028954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4163792"/>
            <a:ext cx="3208572" cy="1040501"/>
          </a:xfrm>
          <a:custGeom>
            <a:avLst/>
            <a:gdLst/>
            <a:ahLst/>
            <a:cxnLst/>
            <a:rect l="l" t="t" r="r" b="b"/>
            <a:pathLst>
              <a:path w="3208572" h="1040501">
                <a:moveTo>
                  <a:pt x="0" y="0"/>
                </a:moveTo>
                <a:lnTo>
                  <a:pt x="3208572" y="0"/>
                </a:lnTo>
                <a:lnTo>
                  <a:pt x="3208572" y="1040501"/>
                </a:lnTo>
                <a:lnTo>
                  <a:pt x="0" y="10405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844302" y="6541932"/>
            <a:ext cx="1250085" cy="3745068"/>
          </a:xfrm>
          <a:custGeom>
            <a:avLst/>
            <a:gdLst/>
            <a:ahLst/>
            <a:cxnLst/>
            <a:rect l="l" t="t" r="r" b="b"/>
            <a:pathLst>
              <a:path w="1250085" h="3745068">
                <a:moveTo>
                  <a:pt x="0" y="0"/>
                </a:moveTo>
                <a:lnTo>
                  <a:pt x="1250085" y="0"/>
                </a:lnTo>
                <a:lnTo>
                  <a:pt x="1250085" y="3745068"/>
                </a:lnTo>
                <a:lnTo>
                  <a:pt x="0" y="3745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154491" y="7427743"/>
            <a:ext cx="1879263" cy="949576"/>
          </a:xfrm>
          <a:custGeom>
            <a:avLst/>
            <a:gdLst/>
            <a:ahLst/>
            <a:cxnLst/>
            <a:rect l="l" t="t" r="r" b="b"/>
            <a:pathLst>
              <a:path w="1879263" h="949576">
                <a:moveTo>
                  <a:pt x="0" y="0"/>
                </a:moveTo>
                <a:lnTo>
                  <a:pt x="1879263" y="0"/>
                </a:lnTo>
                <a:lnTo>
                  <a:pt x="1879263" y="949575"/>
                </a:lnTo>
                <a:lnTo>
                  <a:pt x="0" y="94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0" y="0"/>
            <a:ext cx="14040583" cy="10287000"/>
          </a:xfrm>
          <a:custGeom>
            <a:avLst/>
            <a:gdLst/>
            <a:ahLst/>
            <a:cxnLst/>
            <a:rect l="l" t="t" r="r" b="b"/>
            <a:pathLst>
              <a:path w="14040583" h="10287000">
                <a:moveTo>
                  <a:pt x="0" y="0"/>
                </a:moveTo>
                <a:lnTo>
                  <a:pt x="14040583" y="0"/>
                </a:lnTo>
                <a:lnTo>
                  <a:pt x="140405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2479003" y="8519422"/>
            <a:ext cx="1543379" cy="1494973"/>
            <a:chOff x="0" y="0"/>
            <a:chExt cx="1028916" cy="99664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28954" cy="996696"/>
            </a:xfrm>
            <a:custGeom>
              <a:avLst/>
              <a:gdLst/>
              <a:ahLst/>
              <a:cxnLst/>
              <a:rect l="l" t="t" r="r" b="b"/>
              <a:pathLst>
                <a:path w="1028954" h="996696">
                  <a:moveTo>
                    <a:pt x="0" y="0"/>
                  </a:moveTo>
                  <a:lnTo>
                    <a:pt x="1028954" y="0"/>
                  </a:lnTo>
                  <a:lnTo>
                    <a:pt x="1028954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4616684" y="173736"/>
            <a:ext cx="2624328" cy="1682496"/>
          </a:xfrm>
          <a:custGeom>
            <a:avLst/>
            <a:gdLst/>
            <a:ahLst/>
            <a:cxnLst/>
            <a:rect l="l" t="t" r="r" b="b"/>
            <a:pathLst>
              <a:path w="2624328" h="1682496">
                <a:moveTo>
                  <a:pt x="0" y="0"/>
                </a:moveTo>
                <a:lnTo>
                  <a:pt x="2624328" y="0"/>
                </a:lnTo>
                <a:lnTo>
                  <a:pt x="2624328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558634" y="1631947"/>
            <a:ext cx="3169925" cy="495148"/>
            <a:chOff x="0" y="0"/>
            <a:chExt cx="2113280" cy="3300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13280" cy="330073"/>
            </a:xfrm>
            <a:custGeom>
              <a:avLst/>
              <a:gdLst/>
              <a:ahLst/>
              <a:cxnLst/>
              <a:rect l="l" t="t" r="r" b="b"/>
              <a:pathLst>
                <a:path w="2113280" h="330073">
                  <a:moveTo>
                    <a:pt x="0" y="0"/>
                  </a:moveTo>
                  <a:lnTo>
                    <a:pt x="2113280" y="0"/>
                  </a:lnTo>
                  <a:lnTo>
                    <a:pt x="2113280" y="330073"/>
                  </a:lnTo>
                  <a:lnTo>
                    <a:pt x="0" y="330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5232775" y="1628489"/>
            <a:ext cx="1828529" cy="40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222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VICINITY MAP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57"/>
            <a:ext cx="18288000" cy="10284243"/>
          </a:xfrm>
          <a:custGeom>
            <a:avLst/>
            <a:gdLst/>
            <a:ahLst/>
            <a:cxnLst/>
            <a:rect l="l" t="t" r="r" b="b"/>
            <a:pathLst>
              <a:path w="18288000" h="10284243">
                <a:moveTo>
                  <a:pt x="0" y="0"/>
                </a:moveTo>
                <a:lnTo>
                  <a:pt x="18288000" y="0"/>
                </a:lnTo>
                <a:lnTo>
                  <a:pt x="18288000" y="10284243"/>
                </a:lnTo>
                <a:lnTo>
                  <a:pt x="0" y="1028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9" t="-13463" r="-18069" b="-422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654614" y="5718643"/>
            <a:ext cx="1108024" cy="986580"/>
            <a:chOff x="0" y="0"/>
            <a:chExt cx="738683" cy="657720"/>
          </a:xfrm>
        </p:grpSpPr>
        <p:sp>
          <p:nvSpPr>
            <p:cNvPr id="4" name="Freeform 4"/>
            <p:cNvSpPr/>
            <p:nvPr/>
          </p:nvSpPr>
          <p:spPr>
            <a:xfrm>
              <a:off x="66675" y="66675"/>
              <a:ext cx="605282" cy="524383"/>
            </a:xfrm>
            <a:custGeom>
              <a:avLst/>
              <a:gdLst/>
              <a:ahLst/>
              <a:cxnLst/>
              <a:rect l="l" t="t" r="r" b="b"/>
              <a:pathLst>
                <a:path w="605282" h="524383">
                  <a:moveTo>
                    <a:pt x="0" y="0"/>
                  </a:moveTo>
                  <a:lnTo>
                    <a:pt x="605282" y="0"/>
                  </a:lnTo>
                  <a:lnTo>
                    <a:pt x="605282" y="524383"/>
                  </a:lnTo>
                  <a:lnTo>
                    <a:pt x="0" y="524383"/>
                  </a:lnTo>
                  <a:close/>
                </a:path>
              </a:pathLst>
            </a:custGeom>
            <a:solidFill>
              <a:srgbClr val="D9D9D9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500" y="63500"/>
              <a:ext cx="611632" cy="530733"/>
            </a:xfrm>
            <a:custGeom>
              <a:avLst/>
              <a:gdLst/>
              <a:ahLst/>
              <a:cxnLst/>
              <a:rect l="l" t="t" r="r" b="b"/>
              <a:pathLst>
                <a:path w="611632" h="530733">
                  <a:moveTo>
                    <a:pt x="3175" y="0"/>
                  </a:moveTo>
                  <a:lnTo>
                    <a:pt x="608457" y="0"/>
                  </a:lnTo>
                  <a:lnTo>
                    <a:pt x="611632" y="0"/>
                  </a:lnTo>
                  <a:lnTo>
                    <a:pt x="611632" y="3175"/>
                  </a:lnTo>
                  <a:lnTo>
                    <a:pt x="611632" y="527558"/>
                  </a:lnTo>
                  <a:lnTo>
                    <a:pt x="611632" y="530733"/>
                  </a:lnTo>
                  <a:lnTo>
                    <a:pt x="608457" y="530733"/>
                  </a:lnTo>
                  <a:lnTo>
                    <a:pt x="3175" y="530733"/>
                  </a:lnTo>
                  <a:lnTo>
                    <a:pt x="0" y="530733"/>
                  </a:lnTo>
                  <a:lnTo>
                    <a:pt x="0" y="527558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527558"/>
                  </a:lnTo>
                  <a:lnTo>
                    <a:pt x="3175" y="527558"/>
                  </a:lnTo>
                  <a:lnTo>
                    <a:pt x="3175" y="524383"/>
                  </a:lnTo>
                  <a:lnTo>
                    <a:pt x="608457" y="524383"/>
                  </a:lnTo>
                  <a:lnTo>
                    <a:pt x="608457" y="527558"/>
                  </a:lnTo>
                  <a:lnTo>
                    <a:pt x="605282" y="527558"/>
                  </a:lnTo>
                  <a:lnTo>
                    <a:pt x="605282" y="3175"/>
                  </a:lnTo>
                  <a:lnTo>
                    <a:pt x="608457" y="3175"/>
                  </a:lnTo>
                  <a:lnTo>
                    <a:pt x="608457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841119" y="5062747"/>
            <a:ext cx="8563999" cy="3343332"/>
          </a:xfrm>
          <a:custGeom>
            <a:avLst/>
            <a:gdLst/>
            <a:ahLst/>
            <a:cxnLst/>
            <a:rect l="l" t="t" r="r" b="b"/>
            <a:pathLst>
              <a:path w="8563999" h="3343332">
                <a:moveTo>
                  <a:pt x="0" y="0"/>
                </a:moveTo>
                <a:lnTo>
                  <a:pt x="8563999" y="0"/>
                </a:lnTo>
                <a:lnTo>
                  <a:pt x="8563999" y="3343332"/>
                </a:lnTo>
                <a:lnTo>
                  <a:pt x="0" y="3343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283196" y="1431036"/>
            <a:ext cx="3698748" cy="804672"/>
          </a:xfrm>
          <a:custGeom>
            <a:avLst/>
            <a:gdLst/>
            <a:ahLst/>
            <a:cxnLst/>
            <a:rect l="l" t="t" r="r" b="b"/>
            <a:pathLst>
              <a:path w="3698748" h="804672">
                <a:moveTo>
                  <a:pt x="0" y="0"/>
                </a:moveTo>
                <a:lnTo>
                  <a:pt x="3698748" y="0"/>
                </a:lnTo>
                <a:lnTo>
                  <a:pt x="369874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821660" y="5061590"/>
            <a:ext cx="10081160" cy="3364235"/>
          </a:xfrm>
          <a:custGeom>
            <a:avLst/>
            <a:gdLst/>
            <a:ahLst/>
            <a:cxnLst/>
            <a:rect l="l" t="t" r="r" b="b"/>
            <a:pathLst>
              <a:path w="10081160" h="3364235">
                <a:moveTo>
                  <a:pt x="0" y="0"/>
                </a:moveTo>
                <a:lnTo>
                  <a:pt x="10081160" y="0"/>
                </a:lnTo>
                <a:lnTo>
                  <a:pt x="10081160" y="3364235"/>
                </a:lnTo>
                <a:lnTo>
                  <a:pt x="0" y="33642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814316" y="5362956"/>
            <a:ext cx="4526280" cy="786384"/>
          </a:xfrm>
          <a:custGeom>
            <a:avLst/>
            <a:gdLst/>
            <a:ahLst/>
            <a:cxnLst/>
            <a:rect l="l" t="t" r="r" b="b"/>
            <a:pathLst>
              <a:path w="4526280" h="786384">
                <a:moveTo>
                  <a:pt x="0" y="0"/>
                </a:moveTo>
                <a:lnTo>
                  <a:pt x="4526280" y="0"/>
                </a:lnTo>
                <a:lnTo>
                  <a:pt x="452628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161788" y="5312664"/>
            <a:ext cx="3877056" cy="1028700"/>
          </a:xfrm>
          <a:custGeom>
            <a:avLst/>
            <a:gdLst/>
            <a:ahLst/>
            <a:cxnLst/>
            <a:rect l="l" t="t" r="r" b="b"/>
            <a:pathLst>
              <a:path w="3877056" h="1028700">
                <a:moveTo>
                  <a:pt x="0" y="0"/>
                </a:moveTo>
                <a:lnTo>
                  <a:pt x="3877056" y="0"/>
                </a:lnTo>
                <a:lnTo>
                  <a:pt x="387705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0" y="2757"/>
            <a:ext cx="18288000" cy="10284243"/>
          </a:xfrm>
          <a:custGeom>
            <a:avLst/>
            <a:gdLst/>
            <a:ahLst/>
            <a:cxnLst/>
            <a:rect l="l" t="t" r="r" b="b"/>
            <a:pathLst>
              <a:path w="18288000" h="10284243">
                <a:moveTo>
                  <a:pt x="0" y="0"/>
                </a:moveTo>
                <a:lnTo>
                  <a:pt x="18288000" y="0"/>
                </a:lnTo>
                <a:lnTo>
                  <a:pt x="18288000" y="10284243"/>
                </a:lnTo>
                <a:lnTo>
                  <a:pt x="0" y="10284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9" t="-13463" r="-18069" b="-422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4841119" y="5062747"/>
            <a:ext cx="8563999" cy="3343332"/>
          </a:xfrm>
          <a:custGeom>
            <a:avLst/>
            <a:gdLst/>
            <a:ahLst/>
            <a:cxnLst/>
            <a:rect l="l" t="t" r="r" b="b"/>
            <a:pathLst>
              <a:path w="8563999" h="3343332">
                <a:moveTo>
                  <a:pt x="0" y="0"/>
                </a:moveTo>
                <a:lnTo>
                  <a:pt x="8563999" y="0"/>
                </a:lnTo>
                <a:lnTo>
                  <a:pt x="8563999" y="3343332"/>
                </a:lnTo>
                <a:lnTo>
                  <a:pt x="0" y="3343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4821660" y="5250299"/>
            <a:ext cx="3497051" cy="1393846"/>
          </a:xfrm>
          <a:custGeom>
            <a:avLst/>
            <a:gdLst/>
            <a:ahLst/>
            <a:cxnLst/>
            <a:rect l="l" t="t" r="r" b="b"/>
            <a:pathLst>
              <a:path w="3497051" h="1393846">
                <a:moveTo>
                  <a:pt x="0" y="0"/>
                </a:moveTo>
                <a:lnTo>
                  <a:pt x="3497051" y="0"/>
                </a:lnTo>
                <a:lnTo>
                  <a:pt x="3497051" y="1393846"/>
                </a:lnTo>
                <a:lnTo>
                  <a:pt x="0" y="139384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9111167" y="5162760"/>
            <a:ext cx="14288" cy="3143307"/>
          </a:xfrm>
          <a:custGeom>
            <a:avLst/>
            <a:gdLst/>
            <a:ahLst/>
            <a:cxnLst/>
            <a:rect l="l" t="t" r="r" b="b"/>
            <a:pathLst>
              <a:path w="14288" h="3143307">
                <a:moveTo>
                  <a:pt x="0" y="0"/>
                </a:moveTo>
                <a:lnTo>
                  <a:pt x="14288" y="0"/>
                </a:lnTo>
                <a:lnTo>
                  <a:pt x="14288" y="3143307"/>
                </a:lnTo>
                <a:lnTo>
                  <a:pt x="0" y="314330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4064508" y="5381244"/>
            <a:ext cx="4526280" cy="786384"/>
          </a:xfrm>
          <a:custGeom>
            <a:avLst/>
            <a:gdLst/>
            <a:ahLst/>
            <a:cxnLst/>
            <a:rect l="l" t="t" r="r" b="b"/>
            <a:pathLst>
              <a:path w="4526280" h="786384">
                <a:moveTo>
                  <a:pt x="0" y="0"/>
                </a:moveTo>
                <a:lnTo>
                  <a:pt x="4526280" y="0"/>
                </a:lnTo>
                <a:lnTo>
                  <a:pt x="452628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4411980" y="5330952"/>
            <a:ext cx="3872484" cy="1028700"/>
          </a:xfrm>
          <a:custGeom>
            <a:avLst/>
            <a:gdLst/>
            <a:ahLst/>
            <a:cxnLst/>
            <a:rect l="l" t="t" r="r" b="b"/>
            <a:pathLst>
              <a:path w="3872484" h="1028700">
                <a:moveTo>
                  <a:pt x="0" y="0"/>
                </a:moveTo>
                <a:lnTo>
                  <a:pt x="3872484" y="0"/>
                </a:lnTo>
                <a:lnTo>
                  <a:pt x="387248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11428100" y="6110249"/>
            <a:ext cx="915300" cy="417309"/>
            <a:chOff x="0" y="0"/>
            <a:chExt cx="610197" cy="27820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10235" cy="278257"/>
            </a:xfrm>
            <a:custGeom>
              <a:avLst/>
              <a:gdLst/>
              <a:ahLst/>
              <a:cxnLst/>
              <a:rect l="l" t="t" r="r" b="b"/>
              <a:pathLst>
                <a:path w="610235" h="278257">
                  <a:moveTo>
                    <a:pt x="0" y="0"/>
                  </a:moveTo>
                  <a:lnTo>
                    <a:pt x="610235" y="0"/>
                  </a:lnTo>
                  <a:lnTo>
                    <a:pt x="610235" y="278257"/>
                  </a:lnTo>
                  <a:lnTo>
                    <a:pt x="0" y="278257"/>
                  </a:lnTo>
                  <a:close/>
                </a:path>
              </a:pathLst>
            </a:custGeom>
            <a:solidFill>
              <a:srgbClr val="FFC000">
                <a:alpha val="25098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/>
          <p:cNvSpPr/>
          <p:nvPr/>
        </p:nvSpPr>
        <p:spPr>
          <a:xfrm>
            <a:off x="9692640" y="5349240"/>
            <a:ext cx="4521708" cy="781812"/>
          </a:xfrm>
          <a:custGeom>
            <a:avLst/>
            <a:gdLst/>
            <a:ahLst/>
            <a:cxnLst/>
            <a:rect l="l" t="t" r="r" b="b"/>
            <a:pathLst>
              <a:path w="4521708" h="781812">
                <a:moveTo>
                  <a:pt x="0" y="0"/>
                </a:moveTo>
                <a:lnTo>
                  <a:pt x="4521708" y="0"/>
                </a:lnTo>
                <a:lnTo>
                  <a:pt x="4521708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0035540" y="5298948"/>
            <a:ext cx="3877056" cy="1028700"/>
          </a:xfrm>
          <a:custGeom>
            <a:avLst/>
            <a:gdLst/>
            <a:ahLst/>
            <a:cxnLst/>
            <a:rect l="l" t="t" r="r" b="b"/>
            <a:pathLst>
              <a:path w="3877056" h="1028700">
                <a:moveTo>
                  <a:pt x="0" y="0"/>
                </a:moveTo>
                <a:lnTo>
                  <a:pt x="3877056" y="0"/>
                </a:lnTo>
                <a:lnTo>
                  <a:pt x="3877056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10724412" y="4254960"/>
            <a:ext cx="2072902" cy="647610"/>
            <a:chOff x="0" y="0"/>
            <a:chExt cx="1381938" cy="43173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Freeform 40"/>
          <p:cNvSpPr/>
          <p:nvPr/>
        </p:nvSpPr>
        <p:spPr>
          <a:xfrm>
            <a:off x="10561834" y="6021324"/>
            <a:ext cx="2836655" cy="2309517"/>
          </a:xfrm>
          <a:custGeom>
            <a:avLst/>
            <a:gdLst/>
            <a:ahLst/>
            <a:cxnLst/>
            <a:rect l="l" t="t" r="r" b="b"/>
            <a:pathLst>
              <a:path w="2836655" h="2309517">
                <a:moveTo>
                  <a:pt x="0" y="0"/>
                </a:moveTo>
                <a:lnTo>
                  <a:pt x="2836655" y="0"/>
                </a:lnTo>
                <a:lnTo>
                  <a:pt x="2836655" y="2309517"/>
                </a:lnTo>
                <a:lnTo>
                  <a:pt x="0" y="230951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0745543" y="4268791"/>
            <a:ext cx="2051785" cy="623378"/>
          </a:xfrm>
          <a:custGeom>
            <a:avLst/>
            <a:gdLst/>
            <a:ahLst/>
            <a:cxnLst/>
            <a:rect l="l" t="t" r="r" b="b"/>
            <a:pathLst>
              <a:path w="2051785" h="623378">
                <a:moveTo>
                  <a:pt x="0" y="0"/>
                </a:moveTo>
                <a:lnTo>
                  <a:pt x="2051785" y="0"/>
                </a:lnTo>
                <a:lnTo>
                  <a:pt x="2051785" y="623378"/>
                </a:lnTo>
                <a:lnTo>
                  <a:pt x="0" y="62337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b="-263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5629475" y="4253646"/>
            <a:ext cx="2072902" cy="647610"/>
            <a:chOff x="0" y="0"/>
            <a:chExt cx="1381938" cy="43173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" name="Freeform 44"/>
          <p:cNvSpPr/>
          <p:nvPr/>
        </p:nvSpPr>
        <p:spPr>
          <a:xfrm>
            <a:off x="5783737" y="4375433"/>
            <a:ext cx="1776651" cy="418652"/>
          </a:xfrm>
          <a:custGeom>
            <a:avLst/>
            <a:gdLst/>
            <a:ahLst/>
            <a:cxnLst/>
            <a:rect l="l" t="t" r="r" b="b"/>
            <a:pathLst>
              <a:path w="1776651" h="418652">
                <a:moveTo>
                  <a:pt x="0" y="0"/>
                </a:moveTo>
                <a:lnTo>
                  <a:pt x="1776651" y="0"/>
                </a:lnTo>
                <a:lnTo>
                  <a:pt x="1776651" y="418652"/>
                </a:lnTo>
                <a:lnTo>
                  <a:pt x="0" y="418652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7320086" y="6774561"/>
            <a:ext cx="247774" cy="6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RE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SID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NT</a:t>
            </a:r>
            <a:r>
              <a:rPr lang="en-US" sz="4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I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333231" y="6833997"/>
            <a:ext cx="234158" cy="142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AL </a:t>
            </a:r>
          </a:p>
          <a:p>
            <a:pPr algn="ctr">
              <a:lnSpc>
                <a:spcPts val="684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LOADING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395139" y="6975348"/>
            <a:ext cx="93997" cy="78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"/>
              </a:lnSpc>
            </a:pPr>
            <a:r>
              <a:rPr lang="en-US" sz="450" spc="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BAY</a:t>
            </a:r>
          </a:p>
        </p:txBody>
      </p:sp>
      <p:sp>
        <p:nvSpPr>
          <p:cNvPr id="48" name="TextBox 48"/>
          <p:cNvSpPr txBox="1"/>
          <p:nvPr/>
        </p:nvSpPr>
        <p:spPr>
          <a:xfrm rot="-441240">
            <a:off x="15533175" y="8568135"/>
            <a:ext cx="140860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</a:p>
        </p:txBody>
      </p:sp>
      <p:sp>
        <p:nvSpPr>
          <p:cNvPr id="49" name="TextBox 49"/>
          <p:cNvSpPr txBox="1"/>
          <p:nvPr/>
        </p:nvSpPr>
        <p:spPr>
          <a:xfrm rot="-441240">
            <a:off x="16137665" y="7710885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</a:p>
        </p:txBody>
      </p:sp>
      <p:sp>
        <p:nvSpPr>
          <p:cNvPr id="50" name="TextBox 50"/>
          <p:cNvSpPr txBox="1"/>
          <p:nvPr/>
        </p:nvSpPr>
        <p:spPr>
          <a:xfrm rot="-441240">
            <a:off x="16367808" y="9218617"/>
            <a:ext cx="19365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</a:t>
            </a:r>
          </a:p>
        </p:txBody>
      </p:sp>
      <p:sp>
        <p:nvSpPr>
          <p:cNvPr id="51" name="TextBox 51"/>
          <p:cNvSpPr txBox="1"/>
          <p:nvPr/>
        </p:nvSpPr>
        <p:spPr>
          <a:xfrm rot="-441240">
            <a:off x="16995758" y="8323748"/>
            <a:ext cx="101098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617866" y="9372629"/>
            <a:ext cx="306524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164">
                <a:solidFill>
                  <a:srgbClr val="C6BBA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332048" y="5661003"/>
            <a:ext cx="3306285" cy="370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35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ELEVATOR LOBBY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757323" y="6342126"/>
            <a:ext cx="89997" cy="135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5"/>
              </a:lnSpc>
            </a:pPr>
            <a:r>
              <a:rPr lang="en-US" sz="450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P.R.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4674506" y="5718767"/>
            <a:ext cx="3306285" cy="370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35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ELEVATOR LOBBY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044" y="0"/>
            <a:ext cx="18167956" cy="10287000"/>
          </a:xfrm>
          <a:custGeom>
            <a:avLst/>
            <a:gdLst/>
            <a:ahLst/>
            <a:cxnLst/>
            <a:rect l="l" t="t" r="r" b="b"/>
            <a:pathLst>
              <a:path w="18167956" h="10287000">
                <a:moveTo>
                  <a:pt x="18167956" y="0"/>
                </a:moveTo>
                <a:lnTo>
                  <a:pt x="0" y="0"/>
                </a:lnTo>
                <a:lnTo>
                  <a:pt x="0" y="10287000"/>
                </a:lnTo>
                <a:lnTo>
                  <a:pt x="18167956" y="10287000"/>
                </a:lnTo>
                <a:lnTo>
                  <a:pt x="18167956" y="0"/>
                </a:lnTo>
                <a:close/>
              </a:path>
            </a:pathLst>
          </a:custGeom>
          <a:blipFill>
            <a:blip r:embed="rId2"/>
            <a:stretch>
              <a:fillRect l="-246000" t="-204809" r="-135023" b="-2260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5255" y="-95255"/>
            <a:ext cx="18478495" cy="10477495"/>
          </a:xfrm>
          <a:custGeom>
            <a:avLst/>
            <a:gdLst/>
            <a:ahLst/>
            <a:cxnLst/>
            <a:rect l="l" t="t" r="r" b="b"/>
            <a:pathLst>
              <a:path w="18478495" h="10477495">
                <a:moveTo>
                  <a:pt x="0" y="0"/>
                </a:moveTo>
                <a:lnTo>
                  <a:pt x="18478495" y="0"/>
                </a:lnTo>
                <a:lnTo>
                  <a:pt x="18478495" y="10477495"/>
                </a:lnTo>
                <a:lnTo>
                  <a:pt x="0" y="10477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698748" y="3483864"/>
            <a:ext cx="4526280" cy="781812"/>
          </a:xfrm>
          <a:custGeom>
            <a:avLst/>
            <a:gdLst/>
            <a:ahLst/>
            <a:cxnLst/>
            <a:rect l="l" t="t" r="r" b="b"/>
            <a:pathLst>
              <a:path w="4526280" h="781812">
                <a:moveTo>
                  <a:pt x="0" y="0"/>
                </a:moveTo>
                <a:lnTo>
                  <a:pt x="4526280" y="0"/>
                </a:lnTo>
                <a:lnTo>
                  <a:pt x="4526280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26764" y="3429000"/>
            <a:ext cx="4315968" cy="1028700"/>
          </a:xfrm>
          <a:custGeom>
            <a:avLst/>
            <a:gdLst/>
            <a:ahLst/>
            <a:cxnLst/>
            <a:rect l="l" t="t" r="r" b="b"/>
            <a:pathLst>
              <a:path w="4315968" h="1028700">
                <a:moveTo>
                  <a:pt x="0" y="0"/>
                </a:moveTo>
                <a:lnTo>
                  <a:pt x="4315968" y="0"/>
                </a:lnTo>
                <a:lnTo>
                  <a:pt x="431596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20572" y="3481302"/>
            <a:ext cx="3759384" cy="6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 HIGH SPEED LIFTS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3" y="0"/>
            <a:ext cx="18275627" cy="10287000"/>
          </a:xfrm>
          <a:custGeom>
            <a:avLst/>
            <a:gdLst/>
            <a:ahLst/>
            <a:cxnLst/>
            <a:rect l="l" t="t" r="r" b="b"/>
            <a:pathLst>
              <a:path w="18275627" h="10287000">
                <a:moveTo>
                  <a:pt x="0" y="0"/>
                </a:moveTo>
                <a:lnTo>
                  <a:pt x="18275627" y="0"/>
                </a:lnTo>
                <a:lnTo>
                  <a:pt x="18275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52" t="-14371" r="-20760" b="-45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04770" y="-104770"/>
            <a:ext cx="18509956" cy="10763245"/>
          </a:xfrm>
          <a:custGeom>
            <a:avLst/>
            <a:gdLst/>
            <a:ahLst/>
            <a:cxnLst/>
            <a:rect l="l" t="t" r="r" b="b"/>
            <a:pathLst>
              <a:path w="18509956" h="10763245">
                <a:moveTo>
                  <a:pt x="0" y="0"/>
                </a:moveTo>
                <a:lnTo>
                  <a:pt x="18509956" y="0"/>
                </a:lnTo>
                <a:lnTo>
                  <a:pt x="18509956" y="10763245"/>
                </a:lnTo>
                <a:lnTo>
                  <a:pt x="0" y="10763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 rot="-441240">
            <a:off x="15533175" y="8568135"/>
            <a:ext cx="140860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</a:p>
        </p:txBody>
      </p:sp>
      <p:sp>
        <p:nvSpPr>
          <p:cNvPr id="14" name="TextBox 14"/>
          <p:cNvSpPr txBox="1"/>
          <p:nvPr/>
        </p:nvSpPr>
        <p:spPr>
          <a:xfrm rot="-441240">
            <a:off x="16137665" y="7710885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</a:p>
        </p:txBody>
      </p:sp>
      <p:sp>
        <p:nvSpPr>
          <p:cNvPr id="15" name="TextBox 15"/>
          <p:cNvSpPr txBox="1"/>
          <p:nvPr/>
        </p:nvSpPr>
        <p:spPr>
          <a:xfrm rot="-441240">
            <a:off x="16367808" y="9218617"/>
            <a:ext cx="19365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</a:t>
            </a:r>
          </a:p>
        </p:txBody>
      </p:sp>
      <p:sp>
        <p:nvSpPr>
          <p:cNvPr id="16" name="TextBox 16"/>
          <p:cNvSpPr txBox="1"/>
          <p:nvPr/>
        </p:nvSpPr>
        <p:spPr>
          <a:xfrm rot="-441240">
            <a:off x="16995758" y="8323748"/>
            <a:ext cx="101098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17866" y="9372629"/>
            <a:ext cx="306524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164">
                <a:solidFill>
                  <a:srgbClr val="C6BBA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15696" y="4906928"/>
            <a:ext cx="4381066" cy="60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5"/>
              </a:lnSpc>
            </a:pPr>
            <a:r>
              <a:rPr lang="en-US" sz="4200" spc="163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Amenity Deck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11803" y="5308487"/>
            <a:ext cx="65865" cy="64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0"/>
              </a:lnSpc>
            </a:pP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30837" y="5565662"/>
            <a:ext cx="3535895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spc="157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TENTH FLOOR (10F)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3" y="0"/>
            <a:ext cx="18275627" cy="10287000"/>
          </a:xfrm>
          <a:custGeom>
            <a:avLst/>
            <a:gdLst/>
            <a:ahLst/>
            <a:cxnLst/>
            <a:rect l="l" t="t" r="r" b="b"/>
            <a:pathLst>
              <a:path w="18275627" h="10287000">
                <a:moveTo>
                  <a:pt x="0" y="0"/>
                </a:moveTo>
                <a:lnTo>
                  <a:pt x="18275627" y="0"/>
                </a:lnTo>
                <a:lnTo>
                  <a:pt x="18275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52" t="-14371" r="-20760" b="-45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529295" y="-529295"/>
            <a:ext cx="19167196" cy="12031404"/>
          </a:xfrm>
          <a:custGeom>
            <a:avLst/>
            <a:gdLst/>
            <a:ahLst/>
            <a:cxnLst/>
            <a:rect l="l" t="t" r="r" b="b"/>
            <a:pathLst>
              <a:path w="19167196" h="12031404">
                <a:moveTo>
                  <a:pt x="0" y="0"/>
                </a:moveTo>
                <a:lnTo>
                  <a:pt x="19167196" y="0"/>
                </a:lnTo>
                <a:lnTo>
                  <a:pt x="19167196" y="12031404"/>
                </a:lnTo>
                <a:lnTo>
                  <a:pt x="0" y="12031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31404" y="-32033"/>
            <a:ext cx="18396042" cy="5617974"/>
          </a:xfrm>
          <a:custGeom>
            <a:avLst/>
            <a:gdLst/>
            <a:ahLst/>
            <a:cxnLst/>
            <a:rect l="l" t="t" r="r" b="b"/>
            <a:pathLst>
              <a:path w="18396042" h="5617974">
                <a:moveTo>
                  <a:pt x="0" y="0"/>
                </a:moveTo>
                <a:lnTo>
                  <a:pt x="18396042" y="0"/>
                </a:lnTo>
                <a:lnTo>
                  <a:pt x="18396042" y="5617974"/>
                </a:lnTo>
                <a:lnTo>
                  <a:pt x="0" y="5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300695" y="-300695"/>
            <a:ext cx="19167196" cy="12031404"/>
          </a:xfrm>
          <a:custGeom>
            <a:avLst/>
            <a:gdLst/>
            <a:ahLst/>
            <a:cxnLst/>
            <a:rect l="l" t="t" r="r" b="b"/>
            <a:pathLst>
              <a:path w="19167196" h="12031404">
                <a:moveTo>
                  <a:pt x="0" y="0"/>
                </a:moveTo>
                <a:lnTo>
                  <a:pt x="19167196" y="0"/>
                </a:lnTo>
                <a:lnTo>
                  <a:pt x="19167196" y="12031404"/>
                </a:lnTo>
                <a:lnTo>
                  <a:pt x="0" y="120314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28600" y="0"/>
            <a:ext cx="18054828" cy="5692140"/>
          </a:xfrm>
          <a:custGeom>
            <a:avLst/>
            <a:gdLst/>
            <a:ahLst/>
            <a:cxnLst/>
            <a:rect l="l" t="t" r="r" b="b"/>
            <a:pathLst>
              <a:path w="18054828" h="5692140">
                <a:moveTo>
                  <a:pt x="0" y="0"/>
                </a:moveTo>
                <a:lnTo>
                  <a:pt x="18054828" y="0"/>
                </a:lnTo>
                <a:lnTo>
                  <a:pt x="18054828" y="5692140"/>
                </a:lnTo>
                <a:lnTo>
                  <a:pt x="0" y="569214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0724412" y="4254960"/>
            <a:ext cx="2072902" cy="647610"/>
            <a:chOff x="0" y="0"/>
            <a:chExt cx="1381938" cy="43173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0745543" y="4268791"/>
            <a:ext cx="2051785" cy="623378"/>
          </a:xfrm>
          <a:custGeom>
            <a:avLst/>
            <a:gdLst/>
            <a:ahLst/>
            <a:cxnLst/>
            <a:rect l="l" t="t" r="r" b="b"/>
            <a:pathLst>
              <a:path w="2051785" h="623378">
                <a:moveTo>
                  <a:pt x="0" y="0"/>
                </a:moveTo>
                <a:lnTo>
                  <a:pt x="2051785" y="0"/>
                </a:lnTo>
                <a:lnTo>
                  <a:pt x="2051785" y="623378"/>
                </a:lnTo>
                <a:lnTo>
                  <a:pt x="0" y="6233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b="-263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5629475" y="4253646"/>
            <a:ext cx="2072902" cy="647610"/>
            <a:chOff x="0" y="0"/>
            <a:chExt cx="1381938" cy="43173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31"/>
          <p:cNvSpPr/>
          <p:nvPr/>
        </p:nvSpPr>
        <p:spPr>
          <a:xfrm>
            <a:off x="5783737" y="4375433"/>
            <a:ext cx="1776651" cy="418652"/>
          </a:xfrm>
          <a:custGeom>
            <a:avLst/>
            <a:gdLst/>
            <a:ahLst/>
            <a:cxnLst/>
            <a:rect l="l" t="t" r="r" b="b"/>
            <a:pathLst>
              <a:path w="1776651" h="418652">
                <a:moveTo>
                  <a:pt x="0" y="0"/>
                </a:moveTo>
                <a:lnTo>
                  <a:pt x="1776651" y="0"/>
                </a:lnTo>
                <a:lnTo>
                  <a:pt x="1776651" y="418652"/>
                </a:lnTo>
                <a:lnTo>
                  <a:pt x="0" y="41865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 rot="-441240">
            <a:off x="15533175" y="8568135"/>
            <a:ext cx="140860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</a:p>
        </p:txBody>
      </p:sp>
      <p:sp>
        <p:nvSpPr>
          <p:cNvPr id="33" name="TextBox 33"/>
          <p:cNvSpPr txBox="1"/>
          <p:nvPr/>
        </p:nvSpPr>
        <p:spPr>
          <a:xfrm rot="-441240">
            <a:off x="16137665" y="7710885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</a:p>
        </p:txBody>
      </p:sp>
      <p:sp>
        <p:nvSpPr>
          <p:cNvPr id="34" name="TextBox 34"/>
          <p:cNvSpPr txBox="1"/>
          <p:nvPr/>
        </p:nvSpPr>
        <p:spPr>
          <a:xfrm rot="-441240">
            <a:off x="16367808" y="9218617"/>
            <a:ext cx="19365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</a:t>
            </a:r>
          </a:p>
        </p:txBody>
      </p:sp>
      <p:sp>
        <p:nvSpPr>
          <p:cNvPr id="35" name="TextBox 35"/>
          <p:cNvSpPr txBox="1"/>
          <p:nvPr/>
        </p:nvSpPr>
        <p:spPr>
          <a:xfrm rot="-441240">
            <a:off x="16995758" y="8323748"/>
            <a:ext cx="101098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617866" y="9372629"/>
            <a:ext cx="306524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164">
                <a:solidFill>
                  <a:srgbClr val="C6BBA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3" y="0"/>
            <a:ext cx="18275627" cy="10287000"/>
          </a:xfrm>
          <a:custGeom>
            <a:avLst/>
            <a:gdLst/>
            <a:ahLst/>
            <a:cxnLst/>
            <a:rect l="l" t="t" r="r" b="b"/>
            <a:pathLst>
              <a:path w="18275627" h="10287000">
                <a:moveTo>
                  <a:pt x="0" y="0"/>
                </a:moveTo>
                <a:lnTo>
                  <a:pt x="18275627" y="0"/>
                </a:lnTo>
                <a:lnTo>
                  <a:pt x="18275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52" t="-14371" r="-20760" b="-45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83196" y="1431036"/>
            <a:ext cx="3698748" cy="804672"/>
          </a:xfrm>
          <a:custGeom>
            <a:avLst/>
            <a:gdLst/>
            <a:ahLst/>
            <a:cxnLst/>
            <a:rect l="l" t="t" r="r" b="b"/>
            <a:pathLst>
              <a:path w="3698748" h="804672">
                <a:moveTo>
                  <a:pt x="0" y="0"/>
                </a:moveTo>
                <a:lnTo>
                  <a:pt x="3698748" y="0"/>
                </a:lnTo>
                <a:lnTo>
                  <a:pt x="369874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529295" y="-529295"/>
            <a:ext cx="19167196" cy="12031404"/>
          </a:xfrm>
          <a:custGeom>
            <a:avLst/>
            <a:gdLst/>
            <a:ahLst/>
            <a:cxnLst/>
            <a:rect l="l" t="t" r="r" b="b"/>
            <a:pathLst>
              <a:path w="19167196" h="12031404">
                <a:moveTo>
                  <a:pt x="0" y="0"/>
                </a:moveTo>
                <a:lnTo>
                  <a:pt x="19167196" y="0"/>
                </a:lnTo>
                <a:lnTo>
                  <a:pt x="19167196" y="12031404"/>
                </a:lnTo>
                <a:lnTo>
                  <a:pt x="0" y="120314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243816" y="4306824"/>
            <a:ext cx="4960620" cy="786384"/>
          </a:xfrm>
          <a:custGeom>
            <a:avLst/>
            <a:gdLst/>
            <a:ahLst/>
            <a:cxnLst/>
            <a:rect l="l" t="t" r="r" b="b"/>
            <a:pathLst>
              <a:path w="4960620" h="786384">
                <a:moveTo>
                  <a:pt x="0" y="0"/>
                </a:moveTo>
                <a:lnTo>
                  <a:pt x="4960620" y="0"/>
                </a:lnTo>
                <a:lnTo>
                  <a:pt x="496062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088368" y="4256532"/>
            <a:ext cx="4338828" cy="1028700"/>
          </a:xfrm>
          <a:custGeom>
            <a:avLst/>
            <a:gdLst/>
            <a:ahLst/>
            <a:cxnLst/>
            <a:rect l="l" t="t" r="r" b="b"/>
            <a:pathLst>
              <a:path w="4338828" h="1028700">
                <a:moveTo>
                  <a:pt x="0" y="0"/>
                </a:moveTo>
                <a:lnTo>
                  <a:pt x="4338828" y="0"/>
                </a:lnTo>
                <a:lnTo>
                  <a:pt x="433882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406969" y="5386302"/>
            <a:ext cx="1753862" cy="2112121"/>
            <a:chOff x="0" y="0"/>
            <a:chExt cx="1169251" cy="1408074"/>
          </a:xfrm>
        </p:grpSpPr>
        <p:sp>
          <p:nvSpPr>
            <p:cNvPr id="16" name="Freeform 16"/>
            <p:cNvSpPr/>
            <p:nvPr/>
          </p:nvSpPr>
          <p:spPr>
            <a:xfrm>
              <a:off x="66675" y="66675"/>
              <a:ext cx="1035939" cy="1274699"/>
            </a:xfrm>
            <a:custGeom>
              <a:avLst/>
              <a:gdLst/>
              <a:ahLst/>
              <a:cxnLst/>
              <a:rect l="l" t="t" r="r" b="b"/>
              <a:pathLst>
                <a:path w="1035939" h="1274699">
                  <a:moveTo>
                    <a:pt x="0" y="0"/>
                  </a:moveTo>
                  <a:lnTo>
                    <a:pt x="1035939" y="0"/>
                  </a:lnTo>
                  <a:lnTo>
                    <a:pt x="1035939" y="1274699"/>
                  </a:lnTo>
                  <a:lnTo>
                    <a:pt x="0" y="1274699"/>
                  </a:lnTo>
                  <a:close/>
                </a:path>
              </a:pathLst>
            </a:custGeom>
            <a:solidFill>
              <a:srgbClr val="278D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500" y="63500"/>
              <a:ext cx="1042289" cy="1281049"/>
            </a:xfrm>
            <a:custGeom>
              <a:avLst/>
              <a:gdLst/>
              <a:ahLst/>
              <a:cxnLst/>
              <a:rect l="l" t="t" r="r" b="b"/>
              <a:pathLst>
                <a:path w="1042289" h="1281049">
                  <a:moveTo>
                    <a:pt x="3175" y="0"/>
                  </a:moveTo>
                  <a:lnTo>
                    <a:pt x="1039114" y="0"/>
                  </a:lnTo>
                  <a:lnTo>
                    <a:pt x="1042289" y="0"/>
                  </a:lnTo>
                  <a:lnTo>
                    <a:pt x="1042289" y="3175"/>
                  </a:lnTo>
                  <a:lnTo>
                    <a:pt x="1042289" y="1277874"/>
                  </a:lnTo>
                  <a:lnTo>
                    <a:pt x="1042289" y="1281049"/>
                  </a:lnTo>
                  <a:lnTo>
                    <a:pt x="1039114" y="1281049"/>
                  </a:lnTo>
                  <a:lnTo>
                    <a:pt x="3175" y="1281049"/>
                  </a:lnTo>
                  <a:lnTo>
                    <a:pt x="0" y="1281049"/>
                  </a:lnTo>
                  <a:lnTo>
                    <a:pt x="0" y="1277874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1277874"/>
                  </a:lnTo>
                  <a:lnTo>
                    <a:pt x="3175" y="1277874"/>
                  </a:lnTo>
                  <a:lnTo>
                    <a:pt x="3175" y="1274699"/>
                  </a:lnTo>
                  <a:lnTo>
                    <a:pt x="1039114" y="1274699"/>
                  </a:lnTo>
                  <a:lnTo>
                    <a:pt x="1039114" y="1277874"/>
                  </a:lnTo>
                  <a:lnTo>
                    <a:pt x="1035939" y="1277874"/>
                  </a:lnTo>
                  <a:lnTo>
                    <a:pt x="1035939" y="3175"/>
                  </a:lnTo>
                  <a:lnTo>
                    <a:pt x="1039114" y="3175"/>
                  </a:lnTo>
                  <a:lnTo>
                    <a:pt x="1039114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1566903" y="5170789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9"/>
                </a:lnTo>
                <a:lnTo>
                  <a:pt x="0" y="604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243816" y="5079492"/>
            <a:ext cx="4960620" cy="786384"/>
          </a:xfrm>
          <a:custGeom>
            <a:avLst/>
            <a:gdLst/>
            <a:ahLst/>
            <a:cxnLst/>
            <a:rect l="l" t="t" r="r" b="b"/>
            <a:pathLst>
              <a:path w="4960620" h="786384">
                <a:moveTo>
                  <a:pt x="0" y="0"/>
                </a:moveTo>
                <a:lnTo>
                  <a:pt x="4960620" y="0"/>
                </a:lnTo>
                <a:lnTo>
                  <a:pt x="496062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088368" y="5029200"/>
            <a:ext cx="3653028" cy="1028700"/>
          </a:xfrm>
          <a:custGeom>
            <a:avLst/>
            <a:gdLst/>
            <a:ahLst/>
            <a:cxnLst/>
            <a:rect l="l" t="t" r="r" b="b"/>
            <a:pathLst>
              <a:path w="3653028" h="1028700">
                <a:moveTo>
                  <a:pt x="0" y="0"/>
                </a:moveTo>
                <a:lnTo>
                  <a:pt x="3653028" y="0"/>
                </a:lnTo>
                <a:lnTo>
                  <a:pt x="365302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566903" y="5943614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9"/>
                </a:lnTo>
                <a:lnTo>
                  <a:pt x="0" y="6046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243816" y="5852160"/>
            <a:ext cx="4960620" cy="786384"/>
          </a:xfrm>
          <a:custGeom>
            <a:avLst/>
            <a:gdLst/>
            <a:ahLst/>
            <a:cxnLst/>
            <a:rect l="l" t="t" r="r" b="b"/>
            <a:pathLst>
              <a:path w="4960620" h="786384">
                <a:moveTo>
                  <a:pt x="0" y="0"/>
                </a:moveTo>
                <a:lnTo>
                  <a:pt x="4960620" y="0"/>
                </a:lnTo>
                <a:lnTo>
                  <a:pt x="496062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2088368" y="5801868"/>
            <a:ext cx="3721608" cy="1028700"/>
          </a:xfrm>
          <a:custGeom>
            <a:avLst/>
            <a:gdLst/>
            <a:ahLst/>
            <a:cxnLst/>
            <a:rect l="l" t="t" r="r" b="b"/>
            <a:pathLst>
              <a:path w="3721608" h="1028700">
                <a:moveTo>
                  <a:pt x="0" y="0"/>
                </a:moveTo>
                <a:lnTo>
                  <a:pt x="3721608" y="0"/>
                </a:lnTo>
                <a:lnTo>
                  <a:pt x="3721608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4983394" y="6625514"/>
            <a:ext cx="3436372" cy="1961531"/>
            <a:chOff x="0" y="0"/>
            <a:chExt cx="2290915" cy="1307681"/>
          </a:xfrm>
        </p:grpSpPr>
        <p:sp>
          <p:nvSpPr>
            <p:cNvPr id="25" name="Freeform 25"/>
            <p:cNvSpPr/>
            <p:nvPr/>
          </p:nvSpPr>
          <p:spPr>
            <a:xfrm>
              <a:off x="709930" y="69850"/>
              <a:ext cx="1511173" cy="445389"/>
            </a:xfrm>
            <a:custGeom>
              <a:avLst/>
              <a:gdLst/>
              <a:ahLst/>
              <a:cxnLst/>
              <a:rect l="l" t="t" r="r" b="b"/>
              <a:pathLst>
                <a:path w="1511173" h="445389">
                  <a:moveTo>
                    <a:pt x="0" y="0"/>
                  </a:moveTo>
                  <a:lnTo>
                    <a:pt x="1511173" y="0"/>
                  </a:lnTo>
                  <a:lnTo>
                    <a:pt x="1511173" y="445389"/>
                  </a:lnTo>
                  <a:lnTo>
                    <a:pt x="0" y="445389"/>
                  </a:lnTo>
                  <a:close/>
                </a:path>
              </a:pathLst>
            </a:custGeom>
            <a:solidFill>
              <a:srgbClr val="4A4B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703580" y="63500"/>
              <a:ext cx="1523873" cy="458089"/>
            </a:xfrm>
            <a:custGeom>
              <a:avLst/>
              <a:gdLst/>
              <a:ahLst/>
              <a:cxnLst/>
              <a:rect l="l" t="t" r="r" b="b"/>
              <a:pathLst>
                <a:path w="1523873" h="458089">
                  <a:moveTo>
                    <a:pt x="6350" y="0"/>
                  </a:moveTo>
                  <a:lnTo>
                    <a:pt x="1517523" y="0"/>
                  </a:lnTo>
                  <a:lnTo>
                    <a:pt x="1523873" y="0"/>
                  </a:lnTo>
                  <a:lnTo>
                    <a:pt x="1523873" y="6350"/>
                  </a:lnTo>
                  <a:lnTo>
                    <a:pt x="1523873" y="451739"/>
                  </a:lnTo>
                  <a:lnTo>
                    <a:pt x="1523873" y="458089"/>
                  </a:lnTo>
                  <a:lnTo>
                    <a:pt x="1517523" y="458089"/>
                  </a:lnTo>
                  <a:lnTo>
                    <a:pt x="6350" y="458089"/>
                  </a:lnTo>
                  <a:lnTo>
                    <a:pt x="0" y="458089"/>
                  </a:lnTo>
                  <a:lnTo>
                    <a:pt x="0" y="451739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451739"/>
                  </a:lnTo>
                  <a:lnTo>
                    <a:pt x="6350" y="451739"/>
                  </a:lnTo>
                  <a:lnTo>
                    <a:pt x="6350" y="445389"/>
                  </a:lnTo>
                  <a:lnTo>
                    <a:pt x="1517523" y="445389"/>
                  </a:lnTo>
                  <a:lnTo>
                    <a:pt x="1517523" y="451739"/>
                  </a:lnTo>
                  <a:lnTo>
                    <a:pt x="1511173" y="451739"/>
                  </a:lnTo>
                  <a:lnTo>
                    <a:pt x="1511173" y="6350"/>
                  </a:lnTo>
                  <a:lnTo>
                    <a:pt x="1517523" y="6350"/>
                  </a:lnTo>
                  <a:lnTo>
                    <a:pt x="151752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9850" y="550418"/>
              <a:ext cx="2151253" cy="687451"/>
            </a:xfrm>
            <a:custGeom>
              <a:avLst/>
              <a:gdLst/>
              <a:ahLst/>
              <a:cxnLst/>
              <a:rect l="l" t="t" r="r" b="b"/>
              <a:pathLst>
                <a:path w="2151253" h="687451">
                  <a:moveTo>
                    <a:pt x="0" y="0"/>
                  </a:moveTo>
                  <a:lnTo>
                    <a:pt x="2151253" y="0"/>
                  </a:lnTo>
                  <a:lnTo>
                    <a:pt x="2151253" y="687451"/>
                  </a:lnTo>
                  <a:lnTo>
                    <a:pt x="0" y="687451"/>
                  </a:lnTo>
                  <a:close/>
                </a:path>
              </a:pathLst>
            </a:custGeom>
            <a:solidFill>
              <a:srgbClr val="4A4B7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63500" y="544068"/>
              <a:ext cx="2163953" cy="700151"/>
            </a:xfrm>
            <a:custGeom>
              <a:avLst/>
              <a:gdLst/>
              <a:ahLst/>
              <a:cxnLst/>
              <a:rect l="l" t="t" r="r" b="b"/>
              <a:pathLst>
                <a:path w="2163953" h="700151">
                  <a:moveTo>
                    <a:pt x="6350" y="0"/>
                  </a:moveTo>
                  <a:lnTo>
                    <a:pt x="2157603" y="0"/>
                  </a:lnTo>
                  <a:lnTo>
                    <a:pt x="2163953" y="0"/>
                  </a:lnTo>
                  <a:lnTo>
                    <a:pt x="2163953" y="6350"/>
                  </a:lnTo>
                  <a:lnTo>
                    <a:pt x="2163953" y="693801"/>
                  </a:lnTo>
                  <a:lnTo>
                    <a:pt x="2163953" y="700151"/>
                  </a:lnTo>
                  <a:lnTo>
                    <a:pt x="2157603" y="700151"/>
                  </a:lnTo>
                  <a:lnTo>
                    <a:pt x="6350" y="700151"/>
                  </a:lnTo>
                  <a:lnTo>
                    <a:pt x="0" y="700151"/>
                  </a:lnTo>
                  <a:lnTo>
                    <a:pt x="0" y="693801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693801"/>
                  </a:lnTo>
                  <a:lnTo>
                    <a:pt x="6350" y="693801"/>
                  </a:lnTo>
                  <a:lnTo>
                    <a:pt x="6350" y="687451"/>
                  </a:lnTo>
                  <a:lnTo>
                    <a:pt x="2157603" y="687451"/>
                  </a:lnTo>
                  <a:lnTo>
                    <a:pt x="2157603" y="693801"/>
                  </a:lnTo>
                  <a:lnTo>
                    <a:pt x="2151253" y="693801"/>
                  </a:lnTo>
                  <a:lnTo>
                    <a:pt x="2151253" y="6350"/>
                  </a:lnTo>
                  <a:lnTo>
                    <a:pt x="2157603" y="6350"/>
                  </a:lnTo>
                  <a:lnTo>
                    <a:pt x="215760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6780505" y="5386302"/>
            <a:ext cx="1656464" cy="794471"/>
            <a:chOff x="0" y="0"/>
            <a:chExt cx="1104303" cy="529654"/>
          </a:xfrm>
        </p:grpSpPr>
        <p:sp>
          <p:nvSpPr>
            <p:cNvPr id="30" name="Freeform 30"/>
            <p:cNvSpPr/>
            <p:nvPr/>
          </p:nvSpPr>
          <p:spPr>
            <a:xfrm>
              <a:off x="66675" y="66675"/>
              <a:ext cx="970915" cy="396240"/>
            </a:xfrm>
            <a:custGeom>
              <a:avLst/>
              <a:gdLst/>
              <a:ahLst/>
              <a:cxnLst/>
              <a:rect l="l" t="t" r="r" b="b"/>
              <a:pathLst>
                <a:path w="970915" h="396240">
                  <a:moveTo>
                    <a:pt x="0" y="0"/>
                  </a:moveTo>
                  <a:lnTo>
                    <a:pt x="970915" y="0"/>
                  </a:lnTo>
                  <a:lnTo>
                    <a:pt x="970915" y="396240"/>
                  </a:lnTo>
                  <a:lnTo>
                    <a:pt x="0" y="39624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63500" y="63500"/>
              <a:ext cx="977265" cy="402590"/>
            </a:xfrm>
            <a:custGeom>
              <a:avLst/>
              <a:gdLst/>
              <a:ahLst/>
              <a:cxnLst/>
              <a:rect l="l" t="t" r="r" b="b"/>
              <a:pathLst>
                <a:path w="977265" h="402590">
                  <a:moveTo>
                    <a:pt x="3175" y="0"/>
                  </a:moveTo>
                  <a:lnTo>
                    <a:pt x="974090" y="0"/>
                  </a:lnTo>
                  <a:lnTo>
                    <a:pt x="977265" y="0"/>
                  </a:lnTo>
                  <a:lnTo>
                    <a:pt x="977265" y="3175"/>
                  </a:lnTo>
                  <a:lnTo>
                    <a:pt x="977265" y="399415"/>
                  </a:lnTo>
                  <a:lnTo>
                    <a:pt x="977265" y="402590"/>
                  </a:lnTo>
                  <a:lnTo>
                    <a:pt x="974090" y="402590"/>
                  </a:lnTo>
                  <a:lnTo>
                    <a:pt x="3175" y="402590"/>
                  </a:lnTo>
                  <a:lnTo>
                    <a:pt x="0" y="402590"/>
                  </a:lnTo>
                  <a:lnTo>
                    <a:pt x="0" y="399415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399415"/>
                  </a:lnTo>
                  <a:lnTo>
                    <a:pt x="3175" y="399415"/>
                  </a:lnTo>
                  <a:lnTo>
                    <a:pt x="3175" y="396240"/>
                  </a:lnTo>
                  <a:lnTo>
                    <a:pt x="974090" y="396240"/>
                  </a:lnTo>
                  <a:lnTo>
                    <a:pt x="974090" y="399415"/>
                  </a:lnTo>
                  <a:lnTo>
                    <a:pt x="970915" y="399415"/>
                  </a:lnTo>
                  <a:lnTo>
                    <a:pt x="970915" y="3175"/>
                  </a:lnTo>
                  <a:lnTo>
                    <a:pt x="974090" y="3175"/>
                  </a:lnTo>
                  <a:lnTo>
                    <a:pt x="974090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1566903" y="8262090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8"/>
                </a:lnTo>
                <a:lnTo>
                  <a:pt x="0" y="60461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2243816" y="8174736"/>
            <a:ext cx="4960620" cy="781812"/>
          </a:xfrm>
          <a:custGeom>
            <a:avLst/>
            <a:gdLst/>
            <a:ahLst/>
            <a:cxnLst/>
            <a:rect l="l" t="t" r="r" b="b"/>
            <a:pathLst>
              <a:path w="4960620" h="781812">
                <a:moveTo>
                  <a:pt x="0" y="0"/>
                </a:moveTo>
                <a:lnTo>
                  <a:pt x="4960620" y="0"/>
                </a:lnTo>
                <a:lnTo>
                  <a:pt x="4960620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2088368" y="8119872"/>
            <a:ext cx="3525012" cy="1028700"/>
          </a:xfrm>
          <a:custGeom>
            <a:avLst/>
            <a:gdLst/>
            <a:ahLst/>
            <a:cxnLst/>
            <a:rect l="l" t="t" r="r" b="b"/>
            <a:pathLst>
              <a:path w="3525012" h="1028700">
                <a:moveTo>
                  <a:pt x="0" y="0"/>
                </a:moveTo>
                <a:lnTo>
                  <a:pt x="3525012" y="0"/>
                </a:lnTo>
                <a:lnTo>
                  <a:pt x="352501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8254417" y="5360299"/>
            <a:ext cx="2146911" cy="1474756"/>
            <a:chOff x="0" y="0"/>
            <a:chExt cx="1431277" cy="983171"/>
          </a:xfrm>
        </p:grpSpPr>
        <p:sp>
          <p:nvSpPr>
            <p:cNvPr id="36" name="Freeform 36"/>
            <p:cNvSpPr/>
            <p:nvPr/>
          </p:nvSpPr>
          <p:spPr>
            <a:xfrm>
              <a:off x="69850" y="69850"/>
              <a:ext cx="1291590" cy="843534"/>
            </a:xfrm>
            <a:custGeom>
              <a:avLst/>
              <a:gdLst/>
              <a:ahLst/>
              <a:cxnLst/>
              <a:rect l="l" t="t" r="r" b="b"/>
              <a:pathLst>
                <a:path w="1291590" h="843534">
                  <a:moveTo>
                    <a:pt x="0" y="0"/>
                  </a:moveTo>
                  <a:lnTo>
                    <a:pt x="1291590" y="0"/>
                  </a:lnTo>
                  <a:lnTo>
                    <a:pt x="1291590" y="843534"/>
                  </a:lnTo>
                  <a:lnTo>
                    <a:pt x="0" y="843534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63500" y="63500"/>
              <a:ext cx="1304290" cy="856107"/>
            </a:xfrm>
            <a:custGeom>
              <a:avLst/>
              <a:gdLst/>
              <a:ahLst/>
              <a:cxnLst/>
              <a:rect l="l" t="t" r="r" b="b"/>
              <a:pathLst>
                <a:path w="1304290" h="856107">
                  <a:moveTo>
                    <a:pt x="6350" y="0"/>
                  </a:moveTo>
                  <a:lnTo>
                    <a:pt x="1297940" y="0"/>
                  </a:lnTo>
                  <a:lnTo>
                    <a:pt x="1304290" y="0"/>
                  </a:lnTo>
                  <a:lnTo>
                    <a:pt x="1304290" y="6350"/>
                  </a:lnTo>
                  <a:lnTo>
                    <a:pt x="1304290" y="849757"/>
                  </a:lnTo>
                  <a:lnTo>
                    <a:pt x="1304290" y="856107"/>
                  </a:lnTo>
                  <a:lnTo>
                    <a:pt x="1297940" y="856107"/>
                  </a:lnTo>
                  <a:lnTo>
                    <a:pt x="6350" y="856107"/>
                  </a:lnTo>
                  <a:lnTo>
                    <a:pt x="0" y="856107"/>
                  </a:lnTo>
                  <a:lnTo>
                    <a:pt x="0" y="849757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849757"/>
                  </a:lnTo>
                  <a:lnTo>
                    <a:pt x="6350" y="849757"/>
                  </a:lnTo>
                  <a:lnTo>
                    <a:pt x="6350" y="843407"/>
                  </a:lnTo>
                  <a:lnTo>
                    <a:pt x="1297940" y="843407"/>
                  </a:lnTo>
                  <a:lnTo>
                    <a:pt x="1297940" y="849757"/>
                  </a:lnTo>
                  <a:lnTo>
                    <a:pt x="1291590" y="849757"/>
                  </a:lnTo>
                  <a:lnTo>
                    <a:pt x="1291590" y="6350"/>
                  </a:lnTo>
                  <a:lnTo>
                    <a:pt x="1297940" y="6350"/>
                  </a:lnTo>
                  <a:lnTo>
                    <a:pt x="1297940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>
            <a:off x="8254417" y="7293026"/>
            <a:ext cx="2146911" cy="1294005"/>
            <a:chOff x="0" y="0"/>
            <a:chExt cx="1431277" cy="862673"/>
          </a:xfrm>
        </p:grpSpPr>
        <p:sp>
          <p:nvSpPr>
            <p:cNvPr id="39" name="Freeform 39"/>
            <p:cNvSpPr/>
            <p:nvPr/>
          </p:nvSpPr>
          <p:spPr>
            <a:xfrm>
              <a:off x="69850" y="69850"/>
              <a:ext cx="1291590" cy="723011"/>
            </a:xfrm>
            <a:custGeom>
              <a:avLst/>
              <a:gdLst/>
              <a:ahLst/>
              <a:cxnLst/>
              <a:rect l="l" t="t" r="r" b="b"/>
              <a:pathLst>
                <a:path w="1291590" h="723011">
                  <a:moveTo>
                    <a:pt x="0" y="0"/>
                  </a:moveTo>
                  <a:lnTo>
                    <a:pt x="1291590" y="0"/>
                  </a:lnTo>
                  <a:lnTo>
                    <a:pt x="1291590" y="723011"/>
                  </a:lnTo>
                  <a:lnTo>
                    <a:pt x="0" y="723011"/>
                  </a:lnTo>
                  <a:close/>
                </a:path>
              </a:pathLst>
            </a:custGeom>
            <a:solidFill>
              <a:srgbClr val="54823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63500" y="63500"/>
              <a:ext cx="1304290" cy="735711"/>
            </a:xfrm>
            <a:custGeom>
              <a:avLst/>
              <a:gdLst/>
              <a:ahLst/>
              <a:cxnLst/>
              <a:rect l="l" t="t" r="r" b="b"/>
              <a:pathLst>
                <a:path w="1304290" h="735711">
                  <a:moveTo>
                    <a:pt x="6350" y="0"/>
                  </a:moveTo>
                  <a:lnTo>
                    <a:pt x="1297940" y="0"/>
                  </a:lnTo>
                  <a:lnTo>
                    <a:pt x="1304290" y="0"/>
                  </a:lnTo>
                  <a:lnTo>
                    <a:pt x="1304290" y="6350"/>
                  </a:lnTo>
                  <a:lnTo>
                    <a:pt x="1304290" y="729361"/>
                  </a:lnTo>
                  <a:lnTo>
                    <a:pt x="1304290" y="735711"/>
                  </a:lnTo>
                  <a:lnTo>
                    <a:pt x="1297940" y="735711"/>
                  </a:lnTo>
                  <a:lnTo>
                    <a:pt x="6350" y="735711"/>
                  </a:lnTo>
                  <a:lnTo>
                    <a:pt x="0" y="735711"/>
                  </a:lnTo>
                  <a:lnTo>
                    <a:pt x="0" y="729361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729361"/>
                  </a:lnTo>
                  <a:lnTo>
                    <a:pt x="6350" y="729361"/>
                  </a:lnTo>
                  <a:lnTo>
                    <a:pt x="6350" y="723011"/>
                  </a:lnTo>
                  <a:lnTo>
                    <a:pt x="1297940" y="723011"/>
                  </a:lnTo>
                  <a:lnTo>
                    <a:pt x="1297940" y="729361"/>
                  </a:lnTo>
                  <a:lnTo>
                    <a:pt x="1291590" y="729361"/>
                  </a:lnTo>
                  <a:lnTo>
                    <a:pt x="1291590" y="6350"/>
                  </a:lnTo>
                  <a:lnTo>
                    <a:pt x="1297940" y="6350"/>
                  </a:lnTo>
                  <a:lnTo>
                    <a:pt x="1297940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Freeform 41"/>
          <p:cNvSpPr/>
          <p:nvPr/>
        </p:nvSpPr>
        <p:spPr>
          <a:xfrm>
            <a:off x="11566903" y="7489265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8"/>
                </a:lnTo>
                <a:lnTo>
                  <a:pt x="0" y="60461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12243816" y="7397496"/>
            <a:ext cx="4960620" cy="786384"/>
          </a:xfrm>
          <a:custGeom>
            <a:avLst/>
            <a:gdLst/>
            <a:ahLst/>
            <a:cxnLst/>
            <a:rect l="l" t="t" r="r" b="b"/>
            <a:pathLst>
              <a:path w="4960620" h="786384">
                <a:moveTo>
                  <a:pt x="0" y="0"/>
                </a:moveTo>
                <a:lnTo>
                  <a:pt x="4960620" y="0"/>
                </a:lnTo>
                <a:lnTo>
                  <a:pt x="496062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12088368" y="7347204"/>
            <a:ext cx="5244084" cy="1028700"/>
          </a:xfrm>
          <a:custGeom>
            <a:avLst/>
            <a:gdLst/>
            <a:ahLst/>
            <a:cxnLst/>
            <a:rect l="l" t="t" r="r" b="b"/>
            <a:pathLst>
              <a:path w="5244084" h="1028700">
                <a:moveTo>
                  <a:pt x="0" y="0"/>
                </a:moveTo>
                <a:lnTo>
                  <a:pt x="5244084" y="0"/>
                </a:lnTo>
                <a:lnTo>
                  <a:pt x="524408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1566903" y="6716439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9"/>
                </a:lnTo>
                <a:lnTo>
                  <a:pt x="0" y="60461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12243816" y="6624828"/>
            <a:ext cx="4960620" cy="786384"/>
          </a:xfrm>
          <a:custGeom>
            <a:avLst/>
            <a:gdLst/>
            <a:ahLst/>
            <a:cxnLst/>
            <a:rect l="l" t="t" r="r" b="b"/>
            <a:pathLst>
              <a:path w="4960620" h="786384">
                <a:moveTo>
                  <a:pt x="0" y="0"/>
                </a:moveTo>
                <a:lnTo>
                  <a:pt x="4960620" y="0"/>
                </a:lnTo>
                <a:lnTo>
                  <a:pt x="496062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2088368" y="6574536"/>
            <a:ext cx="4736592" cy="1028700"/>
          </a:xfrm>
          <a:custGeom>
            <a:avLst/>
            <a:gdLst/>
            <a:ahLst/>
            <a:cxnLst/>
            <a:rect l="l" t="t" r="r" b="b"/>
            <a:pathLst>
              <a:path w="4736592" h="1028700">
                <a:moveTo>
                  <a:pt x="0" y="0"/>
                </a:moveTo>
                <a:lnTo>
                  <a:pt x="4736592" y="0"/>
                </a:lnTo>
                <a:lnTo>
                  <a:pt x="473659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7649613" y="6125066"/>
            <a:ext cx="758195" cy="707246"/>
            <a:chOff x="0" y="0"/>
            <a:chExt cx="505460" cy="471500"/>
          </a:xfrm>
        </p:grpSpPr>
        <p:sp>
          <p:nvSpPr>
            <p:cNvPr id="48" name="Freeform 48"/>
            <p:cNvSpPr/>
            <p:nvPr/>
          </p:nvSpPr>
          <p:spPr>
            <a:xfrm>
              <a:off x="69850" y="69850"/>
              <a:ext cx="365760" cy="331851"/>
            </a:xfrm>
            <a:custGeom>
              <a:avLst/>
              <a:gdLst/>
              <a:ahLst/>
              <a:cxnLst/>
              <a:rect l="l" t="t" r="r" b="b"/>
              <a:pathLst>
                <a:path w="365760" h="331851">
                  <a:moveTo>
                    <a:pt x="0" y="0"/>
                  </a:moveTo>
                  <a:lnTo>
                    <a:pt x="365760" y="0"/>
                  </a:lnTo>
                  <a:lnTo>
                    <a:pt x="365760" y="331851"/>
                  </a:lnTo>
                  <a:lnTo>
                    <a:pt x="0" y="331851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63500" y="63500"/>
              <a:ext cx="378460" cy="344551"/>
            </a:xfrm>
            <a:custGeom>
              <a:avLst/>
              <a:gdLst/>
              <a:ahLst/>
              <a:cxnLst/>
              <a:rect l="l" t="t" r="r" b="b"/>
              <a:pathLst>
                <a:path w="378460" h="344551">
                  <a:moveTo>
                    <a:pt x="6350" y="0"/>
                  </a:moveTo>
                  <a:lnTo>
                    <a:pt x="372110" y="0"/>
                  </a:lnTo>
                  <a:lnTo>
                    <a:pt x="378460" y="0"/>
                  </a:lnTo>
                  <a:lnTo>
                    <a:pt x="378460" y="6350"/>
                  </a:lnTo>
                  <a:lnTo>
                    <a:pt x="378460" y="338201"/>
                  </a:lnTo>
                  <a:lnTo>
                    <a:pt x="378460" y="344551"/>
                  </a:lnTo>
                  <a:lnTo>
                    <a:pt x="372110" y="344551"/>
                  </a:lnTo>
                  <a:lnTo>
                    <a:pt x="6350" y="344551"/>
                  </a:lnTo>
                  <a:lnTo>
                    <a:pt x="0" y="344551"/>
                  </a:lnTo>
                  <a:lnTo>
                    <a:pt x="0" y="338201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338201"/>
                  </a:lnTo>
                  <a:lnTo>
                    <a:pt x="6350" y="338201"/>
                  </a:lnTo>
                  <a:lnTo>
                    <a:pt x="6350" y="331851"/>
                  </a:lnTo>
                  <a:lnTo>
                    <a:pt x="372110" y="331851"/>
                  </a:lnTo>
                  <a:lnTo>
                    <a:pt x="372110" y="338201"/>
                  </a:lnTo>
                  <a:lnTo>
                    <a:pt x="365760" y="338201"/>
                  </a:lnTo>
                  <a:lnTo>
                    <a:pt x="365760" y="6350"/>
                  </a:lnTo>
                  <a:lnTo>
                    <a:pt x="372110" y="6350"/>
                  </a:lnTo>
                  <a:lnTo>
                    <a:pt x="372110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" name="Freeform 50"/>
          <p:cNvSpPr/>
          <p:nvPr/>
        </p:nvSpPr>
        <p:spPr>
          <a:xfrm>
            <a:off x="12373" y="0"/>
            <a:ext cx="18275627" cy="10287000"/>
          </a:xfrm>
          <a:custGeom>
            <a:avLst/>
            <a:gdLst/>
            <a:ahLst/>
            <a:cxnLst/>
            <a:rect l="l" t="t" r="r" b="b"/>
            <a:pathLst>
              <a:path w="18275627" h="10287000">
                <a:moveTo>
                  <a:pt x="0" y="0"/>
                </a:moveTo>
                <a:lnTo>
                  <a:pt x="18275627" y="0"/>
                </a:lnTo>
                <a:lnTo>
                  <a:pt x="18275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52" t="-14371" r="-20760" b="-45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51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57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Freeform 58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Freeform 60"/>
          <p:cNvSpPr/>
          <p:nvPr/>
        </p:nvSpPr>
        <p:spPr>
          <a:xfrm>
            <a:off x="4967164" y="5347483"/>
            <a:ext cx="3480421" cy="2157070"/>
          </a:xfrm>
          <a:custGeom>
            <a:avLst/>
            <a:gdLst/>
            <a:ahLst/>
            <a:cxnLst/>
            <a:rect l="l" t="t" r="r" b="b"/>
            <a:pathLst>
              <a:path w="3480421" h="2157070">
                <a:moveTo>
                  <a:pt x="0" y="0"/>
                </a:moveTo>
                <a:lnTo>
                  <a:pt x="3480420" y="0"/>
                </a:lnTo>
                <a:lnTo>
                  <a:pt x="3480420" y="2157069"/>
                </a:lnTo>
                <a:lnTo>
                  <a:pt x="0" y="215706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1" name="Freeform 61"/>
          <p:cNvSpPr/>
          <p:nvPr/>
        </p:nvSpPr>
        <p:spPr>
          <a:xfrm>
            <a:off x="10047099" y="2486311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8"/>
                </a:lnTo>
                <a:lnTo>
                  <a:pt x="0" y="60461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10235408" y="5337810"/>
            <a:ext cx="3466305" cy="2171557"/>
          </a:xfrm>
          <a:custGeom>
            <a:avLst/>
            <a:gdLst/>
            <a:ahLst/>
            <a:cxnLst/>
            <a:rect l="l" t="t" r="r" b="b"/>
            <a:pathLst>
              <a:path w="3466305" h="2171557">
                <a:moveTo>
                  <a:pt x="0" y="0"/>
                </a:moveTo>
                <a:lnTo>
                  <a:pt x="3466304" y="0"/>
                </a:lnTo>
                <a:lnTo>
                  <a:pt x="3466304" y="2171557"/>
                </a:lnTo>
                <a:lnTo>
                  <a:pt x="0" y="217155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Group 63"/>
          <p:cNvGrpSpPr>
            <a:grpSpLocks noChangeAspect="1"/>
          </p:cNvGrpSpPr>
          <p:nvPr/>
        </p:nvGrpSpPr>
        <p:grpSpPr>
          <a:xfrm>
            <a:off x="3406969" y="5386302"/>
            <a:ext cx="1753862" cy="2112121"/>
            <a:chOff x="0" y="0"/>
            <a:chExt cx="1169251" cy="1408074"/>
          </a:xfrm>
        </p:grpSpPr>
        <p:sp>
          <p:nvSpPr>
            <p:cNvPr id="64" name="Freeform 64"/>
            <p:cNvSpPr/>
            <p:nvPr/>
          </p:nvSpPr>
          <p:spPr>
            <a:xfrm>
              <a:off x="66675" y="66675"/>
              <a:ext cx="1035939" cy="1274699"/>
            </a:xfrm>
            <a:custGeom>
              <a:avLst/>
              <a:gdLst/>
              <a:ahLst/>
              <a:cxnLst/>
              <a:rect l="l" t="t" r="r" b="b"/>
              <a:pathLst>
                <a:path w="1035939" h="1274699">
                  <a:moveTo>
                    <a:pt x="0" y="0"/>
                  </a:moveTo>
                  <a:lnTo>
                    <a:pt x="1035939" y="0"/>
                  </a:lnTo>
                  <a:lnTo>
                    <a:pt x="1035939" y="1274699"/>
                  </a:lnTo>
                  <a:lnTo>
                    <a:pt x="0" y="1274699"/>
                  </a:lnTo>
                  <a:close/>
                </a:path>
              </a:pathLst>
            </a:custGeom>
            <a:solidFill>
              <a:srgbClr val="278DB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63500" y="63500"/>
              <a:ext cx="1042289" cy="1281049"/>
            </a:xfrm>
            <a:custGeom>
              <a:avLst/>
              <a:gdLst/>
              <a:ahLst/>
              <a:cxnLst/>
              <a:rect l="l" t="t" r="r" b="b"/>
              <a:pathLst>
                <a:path w="1042289" h="1281049">
                  <a:moveTo>
                    <a:pt x="3175" y="0"/>
                  </a:moveTo>
                  <a:lnTo>
                    <a:pt x="1039114" y="0"/>
                  </a:lnTo>
                  <a:lnTo>
                    <a:pt x="1042289" y="0"/>
                  </a:lnTo>
                  <a:lnTo>
                    <a:pt x="1042289" y="3175"/>
                  </a:lnTo>
                  <a:lnTo>
                    <a:pt x="1042289" y="1277874"/>
                  </a:lnTo>
                  <a:lnTo>
                    <a:pt x="1042289" y="1281049"/>
                  </a:lnTo>
                  <a:lnTo>
                    <a:pt x="1039114" y="1281049"/>
                  </a:lnTo>
                  <a:lnTo>
                    <a:pt x="3175" y="1281049"/>
                  </a:lnTo>
                  <a:lnTo>
                    <a:pt x="0" y="1281049"/>
                  </a:lnTo>
                  <a:lnTo>
                    <a:pt x="0" y="1277874"/>
                  </a:lnTo>
                  <a:lnTo>
                    <a:pt x="0" y="3175"/>
                  </a:lnTo>
                  <a:lnTo>
                    <a:pt x="0" y="0"/>
                  </a:lnTo>
                  <a:lnTo>
                    <a:pt x="3175" y="0"/>
                  </a:lnTo>
                  <a:moveTo>
                    <a:pt x="3175" y="6350"/>
                  </a:moveTo>
                  <a:lnTo>
                    <a:pt x="3175" y="3175"/>
                  </a:lnTo>
                  <a:lnTo>
                    <a:pt x="6350" y="3175"/>
                  </a:lnTo>
                  <a:lnTo>
                    <a:pt x="6350" y="1277874"/>
                  </a:lnTo>
                  <a:lnTo>
                    <a:pt x="3175" y="1277874"/>
                  </a:lnTo>
                  <a:lnTo>
                    <a:pt x="3175" y="1274699"/>
                  </a:lnTo>
                  <a:lnTo>
                    <a:pt x="1039114" y="1274699"/>
                  </a:lnTo>
                  <a:lnTo>
                    <a:pt x="1039114" y="1277874"/>
                  </a:lnTo>
                  <a:lnTo>
                    <a:pt x="1035939" y="1277874"/>
                  </a:lnTo>
                  <a:lnTo>
                    <a:pt x="1035939" y="3175"/>
                  </a:lnTo>
                  <a:lnTo>
                    <a:pt x="1039114" y="3175"/>
                  </a:lnTo>
                  <a:lnTo>
                    <a:pt x="1039114" y="6350"/>
                  </a:lnTo>
                  <a:lnTo>
                    <a:pt x="3175" y="63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" name="Freeform 66"/>
          <p:cNvSpPr/>
          <p:nvPr/>
        </p:nvSpPr>
        <p:spPr>
          <a:xfrm>
            <a:off x="10047099" y="3175368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9"/>
                </a:lnTo>
                <a:lnTo>
                  <a:pt x="0" y="604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Freeform 67"/>
          <p:cNvSpPr/>
          <p:nvPr/>
        </p:nvSpPr>
        <p:spPr>
          <a:xfrm>
            <a:off x="10047099" y="3864440"/>
            <a:ext cx="604618" cy="604618"/>
          </a:xfrm>
          <a:custGeom>
            <a:avLst/>
            <a:gdLst/>
            <a:ahLst/>
            <a:cxnLst/>
            <a:rect l="l" t="t" r="r" b="b"/>
            <a:pathLst>
              <a:path w="604618" h="604618">
                <a:moveTo>
                  <a:pt x="0" y="0"/>
                </a:moveTo>
                <a:lnTo>
                  <a:pt x="604618" y="0"/>
                </a:lnTo>
                <a:lnTo>
                  <a:pt x="604618" y="604619"/>
                </a:lnTo>
                <a:lnTo>
                  <a:pt x="0" y="60461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8" name="Freeform 68"/>
          <p:cNvSpPr/>
          <p:nvPr/>
        </p:nvSpPr>
        <p:spPr>
          <a:xfrm>
            <a:off x="-529295" y="-529295"/>
            <a:ext cx="19776786" cy="12031404"/>
          </a:xfrm>
          <a:custGeom>
            <a:avLst/>
            <a:gdLst/>
            <a:ahLst/>
            <a:cxnLst/>
            <a:rect l="l" t="t" r="r" b="b"/>
            <a:pathLst>
              <a:path w="19776786" h="12031404">
                <a:moveTo>
                  <a:pt x="0" y="0"/>
                </a:moveTo>
                <a:lnTo>
                  <a:pt x="19776786" y="0"/>
                </a:lnTo>
                <a:lnTo>
                  <a:pt x="19776786" y="12031404"/>
                </a:lnTo>
                <a:lnTo>
                  <a:pt x="0" y="12031404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Freeform 69"/>
          <p:cNvSpPr/>
          <p:nvPr/>
        </p:nvSpPr>
        <p:spPr>
          <a:xfrm>
            <a:off x="10725912" y="2395728"/>
            <a:ext cx="4960620" cy="786384"/>
          </a:xfrm>
          <a:custGeom>
            <a:avLst/>
            <a:gdLst/>
            <a:ahLst/>
            <a:cxnLst/>
            <a:rect l="l" t="t" r="r" b="b"/>
            <a:pathLst>
              <a:path w="4960620" h="786384">
                <a:moveTo>
                  <a:pt x="0" y="0"/>
                </a:moveTo>
                <a:lnTo>
                  <a:pt x="4960620" y="0"/>
                </a:lnTo>
                <a:lnTo>
                  <a:pt x="4960620" y="786384"/>
                </a:lnTo>
                <a:lnTo>
                  <a:pt x="0" y="7863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0" name="Freeform 70"/>
          <p:cNvSpPr/>
          <p:nvPr/>
        </p:nvSpPr>
        <p:spPr>
          <a:xfrm>
            <a:off x="10666476" y="2478024"/>
            <a:ext cx="2862072" cy="699516"/>
          </a:xfrm>
          <a:custGeom>
            <a:avLst/>
            <a:gdLst/>
            <a:ahLst/>
            <a:cxnLst/>
            <a:rect l="l" t="t" r="r" b="b"/>
            <a:pathLst>
              <a:path w="2862072" h="699516">
                <a:moveTo>
                  <a:pt x="0" y="0"/>
                </a:moveTo>
                <a:lnTo>
                  <a:pt x="2862072" y="0"/>
                </a:lnTo>
                <a:lnTo>
                  <a:pt x="2862072" y="699516"/>
                </a:lnTo>
                <a:lnTo>
                  <a:pt x="0" y="699516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1" name="Freeform 71"/>
          <p:cNvSpPr/>
          <p:nvPr/>
        </p:nvSpPr>
        <p:spPr>
          <a:xfrm>
            <a:off x="10725912" y="3086100"/>
            <a:ext cx="4960620" cy="781812"/>
          </a:xfrm>
          <a:custGeom>
            <a:avLst/>
            <a:gdLst/>
            <a:ahLst/>
            <a:cxnLst/>
            <a:rect l="l" t="t" r="r" b="b"/>
            <a:pathLst>
              <a:path w="4960620" h="781812">
                <a:moveTo>
                  <a:pt x="0" y="0"/>
                </a:moveTo>
                <a:lnTo>
                  <a:pt x="4960620" y="0"/>
                </a:lnTo>
                <a:lnTo>
                  <a:pt x="4960620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2" name="Freeform 72"/>
          <p:cNvSpPr/>
          <p:nvPr/>
        </p:nvSpPr>
        <p:spPr>
          <a:xfrm>
            <a:off x="10666476" y="3168396"/>
            <a:ext cx="2404872" cy="699516"/>
          </a:xfrm>
          <a:custGeom>
            <a:avLst/>
            <a:gdLst/>
            <a:ahLst/>
            <a:cxnLst/>
            <a:rect l="l" t="t" r="r" b="b"/>
            <a:pathLst>
              <a:path w="2404872" h="699516">
                <a:moveTo>
                  <a:pt x="0" y="0"/>
                </a:moveTo>
                <a:lnTo>
                  <a:pt x="2404872" y="0"/>
                </a:lnTo>
                <a:lnTo>
                  <a:pt x="2404872" y="699516"/>
                </a:lnTo>
                <a:lnTo>
                  <a:pt x="0" y="699516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3" name="Freeform 73"/>
          <p:cNvSpPr/>
          <p:nvPr/>
        </p:nvSpPr>
        <p:spPr>
          <a:xfrm>
            <a:off x="10725912" y="3776472"/>
            <a:ext cx="4960620" cy="781812"/>
          </a:xfrm>
          <a:custGeom>
            <a:avLst/>
            <a:gdLst/>
            <a:ahLst/>
            <a:cxnLst/>
            <a:rect l="l" t="t" r="r" b="b"/>
            <a:pathLst>
              <a:path w="4960620" h="781812">
                <a:moveTo>
                  <a:pt x="0" y="0"/>
                </a:moveTo>
                <a:lnTo>
                  <a:pt x="4960620" y="0"/>
                </a:lnTo>
                <a:lnTo>
                  <a:pt x="4960620" y="781812"/>
                </a:lnTo>
                <a:lnTo>
                  <a:pt x="0" y="78181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Freeform 74"/>
          <p:cNvSpPr/>
          <p:nvPr/>
        </p:nvSpPr>
        <p:spPr>
          <a:xfrm>
            <a:off x="10666476" y="3858768"/>
            <a:ext cx="2464308" cy="699516"/>
          </a:xfrm>
          <a:custGeom>
            <a:avLst/>
            <a:gdLst/>
            <a:ahLst/>
            <a:cxnLst/>
            <a:rect l="l" t="t" r="r" b="b"/>
            <a:pathLst>
              <a:path w="2464308" h="699516">
                <a:moveTo>
                  <a:pt x="0" y="0"/>
                </a:moveTo>
                <a:lnTo>
                  <a:pt x="2464308" y="0"/>
                </a:lnTo>
                <a:lnTo>
                  <a:pt x="2464308" y="699516"/>
                </a:lnTo>
                <a:lnTo>
                  <a:pt x="0" y="699516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12550840" y="4538310"/>
            <a:ext cx="2051785" cy="623378"/>
          </a:xfrm>
          <a:custGeom>
            <a:avLst/>
            <a:gdLst/>
            <a:ahLst/>
            <a:cxnLst/>
            <a:rect l="l" t="t" r="r" b="b"/>
            <a:pathLst>
              <a:path w="2051785" h="623378">
                <a:moveTo>
                  <a:pt x="0" y="0"/>
                </a:moveTo>
                <a:lnTo>
                  <a:pt x="2051785" y="0"/>
                </a:lnTo>
                <a:lnTo>
                  <a:pt x="2051785" y="623378"/>
                </a:lnTo>
                <a:lnTo>
                  <a:pt x="0" y="623378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 b="-2635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6" name="Group 76"/>
          <p:cNvGrpSpPr>
            <a:grpSpLocks noChangeAspect="1"/>
          </p:cNvGrpSpPr>
          <p:nvPr/>
        </p:nvGrpSpPr>
        <p:grpSpPr>
          <a:xfrm>
            <a:off x="4199911" y="4544454"/>
            <a:ext cx="2072902" cy="647610"/>
            <a:chOff x="0" y="0"/>
            <a:chExt cx="1381938" cy="431736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1381887" cy="431800"/>
            </a:xfrm>
            <a:custGeom>
              <a:avLst/>
              <a:gdLst/>
              <a:ahLst/>
              <a:cxnLst/>
              <a:rect l="l" t="t" r="r" b="b"/>
              <a:pathLst>
                <a:path w="1381887" h="431800">
                  <a:moveTo>
                    <a:pt x="0" y="0"/>
                  </a:moveTo>
                  <a:lnTo>
                    <a:pt x="1381887" y="0"/>
                  </a:lnTo>
                  <a:lnTo>
                    <a:pt x="1381887" y="431800"/>
                  </a:lnTo>
                  <a:lnTo>
                    <a:pt x="0" y="431800"/>
                  </a:lnTo>
                  <a:close/>
                </a:path>
              </a:pathLst>
            </a:custGeom>
            <a:solidFill>
              <a:srgbClr val="203E16">
                <a:alpha val="3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" name="Freeform 78"/>
          <p:cNvSpPr/>
          <p:nvPr/>
        </p:nvSpPr>
        <p:spPr>
          <a:xfrm>
            <a:off x="4359859" y="4666240"/>
            <a:ext cx="1776651" cy="418652"/>
          </a:xfrm>
          <a:custGeom>
            <a:avLst/>
            <a:gdLst/>
            <a:ahLst/>
            <a:cxnLst/>
            <a:rect l="l" t="t" r="r" b="b"/>
            <a:pathLst>
              <a:path w="1776651" h="418652">
                <a:moveTo>
                  <a:pt x="0" y="0"/>
                </a:moveTo>
                <a:lnTo>
                  <a:pt x="1776651" y="0"/>
                </a:lnTo>
                <a:lnTo>
                  <a:pt x="1776651" y="418653"/>
                </a:lnTo>
                <a:lnTo>
                  <a:pt x="0" y="418653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9" name="TextBox 79"/>
          <p:cNvSpPr txBox="1"/>
          <p:nvPr/>
        </p:nvSpPr>
        <p:spPr>
          <a:xfrm rot="-441240">
            <a:off x="15533175" y="8568135"/>
            <a:ext cx="140860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</a:p>
        </p:txBody>
      </p:sp>
      <p:sp>
        <p:nvSpPr>
          <p:cNvPr id="80" name="TextBox 80"/>
          <p:cNvSpPr txBox="1"/>
          <p:nvPr/>
        </p:nvSpPr>
        <p:spPr>
          <a:xfrm rot="-441240">
            <a:off x="16137665" y="7710885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</a:p>
        </p:txBody>
      </p:sp>
      <p:sp>
        <p:nvSpPr>
          <p:cNvPr id="81" name="TextBox 81"/>
          <p:cNvSpPr txBox="1"/>
          <p:nvPr/>
        </p:nvSpPr>
        <p:spPr>
          <a:xfrm rot="-441240">
            <a:off x="16367808" y="9218617"/>
            <a:ext cx="19365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</a:t>
            </a:r>
          </a:p>
        </p:txBody>
      </p:sp>
      <p:sp>
        <p:nvSpPr>
          <p:cNvPr id="82" name="TextBox 82"/>
          <p:cNvSpPr txBox="1"/>
          <p:nvPr/>
        </p:nvSpPr>
        <p:spPr>
          <a:xfrm rot="-441240">
            <a:off x="16995758" y="8323748"/>
            <a:ext cx="101098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7617866" y="9372629"/>
            <a:ext cx="306524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164">
                <a:solidFill>
                  <a:srgbClr val="C6BBA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882410" y="1391898"/>
            <a:ext cx="855550" cy="6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10//FF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2384376" y="4209012"/>
            <a:ext cx="4704016" cy="387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4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OUTDOOR LOUNGE POOL COMPLEX FITNESS CENTER SOCIAL HALL &amp; LAWN CHILDREN’S PLAY AREAS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2384376" y="8076924"/>
            <a:ext cx="2948697" cy="779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4"/>
              </a:lnSpc>
            </a:pPr>
            <a:r>
              <a:rPr lang="en-US" sz="3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SPORTS COURT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882410" y="523261"/>
            <a:ext cx="4670955" cy="100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147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AMENIITY FLOOR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10864572" y="2292110"/>
            <a:ext cx="2481039" cy="2052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OUTDOOR LOUNGE POOL COMPLEX FITNESS CENTER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66957"/>
            <a:ext cx="18288000" cy="11420913"/>
          </a:xfrm>
          <a:custGeom>
            <a:avLst/>
            <a:gdLst/>
            <a:ahLst/>
            <a:cxnLst/>
            <a:rect l="l" t="t" r="r" b="b"/>
            <a:pathLst>
              <a:path w="18288000" h="11420913">
                <a:moveTo>
                  <a:pt x="0" y="0"/>
                </a:moveTo>
                <a:lnTo>
                  <a:pt x="18288000" y="0"/>
                </a:lnTo>
                <a:lnTo>
                  <a:pt x="18288000" y="11420914"/>
                </a:lnTo>
                <a:lnTo>
                  <a:pt x="0" y="11420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81691" y="8912881"/>
            <a:ext cx="4644838" cy="100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147" spc="87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FITNESS CENTER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0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387166" y="8120782"/>
            <a:ext cx="6152040" cy="1721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300"/>
              </a:lnSpc>
            </a:pPr>
            <a:r>
              <a:rPr lang="en-US" sz="5147" spc="82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OUTDOOR LOUNGE &amp; POOL COMPLEX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r="-19111" b="-234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81691" y="8912881"/>
            <a:ext cx="3599007" cy="100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147" spc="92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SOCIAL HALL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45" r="-46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04727" y="8739145"/>
            <a:ext cx="6264269" cy="100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147" spc="41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OUTDOOR PLAY AREA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009" r="-70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42832" y="8697997"/>
            <a:ext cx="4297723" cy="100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147" spc="82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SPORTS COURT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6108192" cy="10287000"/>
            <a:chOff x="0" y="0"/>
            <a:chExt cx="4072128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72128" cy="6858000"/>
            </a:xfrm>
            <a:custGeom>
              <a:avLst/>
              <a:gdLst/>
              <a:ahLst/>
              <a:cxnLst/>
              <a:rect l="l" t="t" r="r" b="b"/>
              <a:pathLst>
                <a:path w="4072128" h="6858000">
                  <a:moveTo>
                    <a:pt x="0" y="0"/>
                  </a:moveTo>
                  <a:lnTo>
                    <a:pt x="4072128" y="0"/>
                  </a:lnTo>
                  <a:lnTo>
                    <a:pt x="4072128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93B2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720922" y="4461553"/>
            <a:ext cx="2880703" cy="708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4"/>
              </a:lnSpc>
            </a:pPr>
            <a:r>
              <a:rPr lang="en-US" sz="5249" b="1" spc="146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Proximity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59407" y="4946537"/>
            <a:ext cx="70266" cy="719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8441" y="5194187"/>
            <a:ext cx="8526934" cy="458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Key institutions andestablishments within reach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290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73" y="0"/>
            <a:ext cx="18275627" cy="10287000"/>
          </a:xfrm>
          <a:custGeom>
            <a:avLst/>
            <a:gdLst/>
            <a:ahLst/>
            <a:cxnLst/>
            <a:rect l="l" t="t" r="r" b="b"/>
            <a:pathLst>
              <a:path w="18275627" h="10287000">
                <a:moveTo>
                  <a:pt x="0" y="0"/>
                </a:moveTo>
                <a:lnTo>
                  <a:pt x="18275627" y="0"/>
                </a:lnTo>
                <a:lnTo>
                  <a:pt x="182756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952" t="-14371" r="-20760" b="-452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81960" y="7978140"/>
            <a:ext cx="1293876" cy="1280160"/>
          </a:xfrm>
          <a:custGeom>
            <a:avLst/>
            <a:gdLst/>
            <a:ahLst/>
            <a:cxnLst/>
            <a:rect l="l" t="t" r="r" b="b"/>
            <a:pathLst>
              <a:path w="1293876" h="1280160">
                <a:moveTo>
                  <a:pt x="0" y="0"/>
                </a:moveTo>
                <a:lnTo>
                  <a:pt x="1293876" y="0"/>
                </a:lnTo>
                <a:lnTo>
                  <a:pt x="1293876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63840" y="1431036"/>
            <a:ext cx="2532888" cy="804672"/>
          </a:xfrm>
          <a:custGeom>
            <a:avLst/>
            <a:gdLst/>
            <a:ahLst/>
            <a:cxnLst/>
            <a:rect l="l" t="t" r="r" b="b"/>
            <a:pathLst>
              <a:path w="2532888" h="804672">
                <a:moveTo>
                  <a:pt x="0" y="0"/>
                </a:moveTo>
                <a:lnTo>
                  <a:pt x="2532888" y="0"/>
                </a:lnTo>
                <a:lnTo>
                  <a:pt x="2532888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642616" y="86868"/>
            <a:ext cx="3488436" cy="804672"/>
          </a:xfrm>
          <a:custGeom>
            <a:avLst/>
            <a:gdLst/>
            <a:ahLst/>
            <a:cxnLst/>
            <a:rect l="l" t="t" r="r" b="b"/>
            <a:pathLst>
              <a:path w="3488436" h="804672">
                <a:moveTo>
                  <a:pt x="0" y="0"/>
                </a:moveTo>
                <a:lnTo>
                  <a:pt x="3488436" y="0"/>
                </a:lnTo>
                <a:lnTo>
                  <a:pt x="3488436" y="804672"/>
                </a:lnTo>
                <a:lnTo>
                  <a:pt x="0" y="80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99516" y="0"/>
            <a:ext cx="1220724" cy="3845052"/>
          </a:xfrm>
          <a:custGeom>
            <a:avLst/>
            <a:gdLst/>
            <a:ahLst/>
            <a:cxnLst/>
            <a:rect l="l" t="t" r="r" b="b"/>
            <a:pathLst>
              <a:path w="1220724" h="3845052">
                <a:moveTo>
                  <a:pt x="0" y="0"/>
                </a:moveTo>
                <a:lnTo>
                  <a:pt x="1220724" y="0"/>
                </a:lnTo>
                <a:lnTo>
                  <a:pt x="1220724" y="3845052"/>
                </a:lnTo>
                <a:lnTo>
                  <a:pt x="0" y="3845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8368" y="0"/>
            <a:ext cx="1408176" cy="3822192"/>
          </a:xfrm>
          <a:custGeom>
            <a:avLst/>
            <a:gdLst/>
            <a:ahLst/>
            <a:cxnLst/>
            <a:rect l="l" t="t" r="r" b="b"/>
            <a:pathLst>
              <a:path w="1408176" h="3822192">
                <a:moveTo>
                  <a:pt x="0" y="0"/>
                </a:moveTo>
                <a:lnTo>
                  <a:pt x="1408176" y="0"/>
                </a:lnTo>
                <a:lnTo>
                  <a:pt x="1408176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933956" y="4119372"/>
            <a:ext cx="1220724" cy="3954780"/>
          </a:xfrm>
          <a:custGeom>
            <a:avLst/>
            <a:gdLst/>
            <a:ahLst/>
            <a:cxnLst/>
            <a:rect l="l" t="t" r="r" b="b"/>
            <a:pathLst>
              <a:path w="1220724" h="3954780">
                <a:moveTo>
                  <a:pt x="0" y="0"/>
                </a:moveTo>
                <a:lnTo>
                  <a:pt x="1220724" y="0"/>
                </a:lnTo>
                <a:lnTo>
                  <a:pt x="1220724" y="3954780"/>
                </a:lnTo>
                <a:lnTo>
                  <a:pt x="0" y="395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83664" y="4073652"/>
            <a:ext cx="1426464" cy="4032504"/>
          </a:xfrm>
          <a:custGeom>
            <a:avLst/>
            <a:gdLst/>
            <a:ahLst/>
            <a:cxnLst/>
            <a:rect l="l" t="t" r="r" b="b"/>
            <a:pathLst>
              <a:path w="1426464" h="4032504">
                <a:moveTo>
                  <a:pt x="0" y="0"/>
                </a:moveTo>
                <a:lnTo>
                  <a:pt x="1426464" y="0"/>
                </a:lnTo>
                <a:lnTo>
                  <a:pt x="1426464" y="4032504"/>
                </a:lnTo>
                <a:lnTo>
                  <a:pt x="0" y="4032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28132" y="8746236"/>
            <a:ext cx="7502652" cy="1540764"/>
          </a:xfrm>
          <a:custGeom>
            <a:avLst/>
            <a:gdLst/>
            <a:ahLst/>
            <a:cxnLst/>
            <a:rect l="l" t="t" r="r" b="b"/>
            <a:pathLst>
              <a:path w="7502652" h="1540764">
                <a:moveTo>
                  <a:pt x="0" y="0"/>
                </a:moveTo>
                <a:lnTo>
                  <a:pt x="7502652" y="0"/>
                </a:lnTo>
                <a:lnTo>
                  <a:pt x="7502652" y="1540764"/>
                </a:lnTo>
                <a:lnTo>
                  <a:pt x="0" y="15407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438644" y="9281160"/>
            <a:ext cx="3387852" cy="800100"/>
          </a:xfrm>
          <a:custGeom>
            <a:avLst/>
            <a:gdLst/>
            <a:ahLst/>
            <a:cxnLst/>
            <a:rect l="l" t="t" r="r" b="b"/>
            <a:pathLst>
              <a:path w="3387852" h="800100">
                <a:moveTo>
                  <a:pt x="0" y="0"/>
                </a:moveTo>
                <a:lnTo>
                  <a:pt x="3387852" y="0"/>
                </a:lnTo>
                <a:lnTo>
                  <a:pt x="3387852" y="800100"/>
                </a:lnTo>
                <a:lnTo>
                  <a:pt x="0" y="8001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04770" y="-104770"/>
            <a:ext cx="18509956" cy="10763245"/>
          </a:xfrm>
          <a:custGeom>
            <a:avLst/>
            <a:gdLst/>
            <a:ahLst/>
            <a:cxnLst/>
            <a:rect l="l" t="t" r="r" b="b"/>
            <a:pathLst>
              <a:path w="18509956" h="10763245">
                <a:moveTo>
                  <a:pt x="0" y="0"/>
                </a:moveTo>
                <a:lnTo>
                  <a:pt x="18509956" y="0"/>
                </a:lnTo>
                <a:lnTo>
                  <a:pt x="18509956" y="10763245"/>
                </a:lnTo>
                <a:lnTo>
                  <a:pt x="0" y="10763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 rot="-441240">
            <a:off x="15533175" y="8568135"/>
            <a:ext cx="140860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</a:t>
            </a:r>
          </a:p>
        </p:txBody>
      </p:sp>
      <p:sp>
        <p:nvSpPr>
          <p:cNvPr id="14" name="TextBox 14"/>
          <p:cNvSpPr txBox="1"/>
          <p:nvPr/>
        </p:nvSpPr>
        <p:spPr>
          <a:xfrm rot="-441240">
            <a:off x="16137665" y="7710885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</a:t>
            </a:r>
          </a:p>
        </p:txBody>
      </p:sp>
      <p:sp>
        <p:nvSpPr>
          <p:cNvPr id="15" name="TextBox 15"/>
          <p:cNvSpPr txBox="1"/>
          <p:nvPr/>
        </p:nvSpPr>
        <p:spPr>
          <a:xfrm rot="-441240">
            <a:off x="16367808" y="9218617"/>
            <a:ext cx="193653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</a:t>
            </a:r>
          </a:p>
        </p:txBody>
      </p:sp>
      <p:sp>
        <p:nvSpPr>
          <p:cNvPr id="16" name="TextBox 16"/>
          <p:cNvSpPr txBox="1"/>
          <p:nvPr/>
        </p:nvSpPr>
        <p:spPr>
          <a:xfrm rot="-441240">
            <a:off x="16995758" y="8323748"/>
            <a:ext cx="101098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17866" y="9372629"/>
            <a:ext cx="306524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 spc="164">
                <a:solidFill>
                  <a:srgbClr val="C6BBA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PARKLINKS MALL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94297" y="4830728"/>
            <a:ext cx="3754184" cy="690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5"/>
              </a:lnSpc>
            </a:pPr>
            <a:r>
              <a:rPr lang="en-US" sz="4200" spc="126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Horizon Terrace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77290" y="5308487"/>
            <a:ext cx="65865" cy="649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70"/>
              </a:lnSpc>
            </a:pP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23158" y="5518037"/>
            <a:ext cx="3694133" cy="43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spc="155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FOURTY FIFTH FLOOR (45F)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t="-15606" r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90172" y="3629025"/>
            <a:ext cx="629079" cy="202411"/>
          </a:xfrm>
          <a:custGeom>
            <a:avLst/>
            <a:gdLst/>
            <a:ahLst/>
            <a:cxnLst/>
            <a:rect l="l" t="t" r="r" b="b"/>
            <a:pathLst>
              <a:path w="629079" h="202411">
                <a:moveTo>
                  <a:pt x="0" y="0"/>
                </a:moveTo>
                <a:lnTo>
                  <a:pt x="629079" y="0"/>
                </a:lnTo>
                <a:lnTo>
                  <a:pt x="629079" y="202411"/>
                </a:lnTo>
                <a:lnTo>
                  <a:pt x="0" y="202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5255" y="-95255"/>
            <a:ext cx="18478495" cy="10465708"/>
          </a:xfrm>
          <a:custGeom>
            <a:avLst/>
            <a:gdLst/>
            <a:ahLst/>
            <a:cxnLst/>
            <a:rect l="l" t="t" r="r" b="b"/>
            <a:pathLst>
              <a:path w="18478495" h="10465708">
                <a:moveTo>
                  <a:pt x="0" y="0"/>
                </a:moveTo>
                <a:lnTo>
                  <a:pt x="18478495" y="0"/>
                </a:lnTo>
                <a:lnTo>
                  <a:pt x="18478495" y="10465708"/>
                </a:lnTo>
                <a:lnTo>
                  <a:pt x="0" y="10465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936492" y="2487168"/>
            <a:ext cx="10771632" cy="6848856"/>
          </a:xfrm>
          <a:custGeom>
            <a:avLst/>
            <a:gdLst/>
            <a:ahLst/>
            <a:cxnLst/>
            <a:rect l="l" t="t" r="r" b="b"/>
            <a:pathLst>
              <a:path w="10771632" h="6848856">
                <a:moveTo>
                  <a:pt x="0" y="0"/>
                </a:moveTo>
                <a:lnTo>
                  <a:pt x="10771632" y="0"/>
                </a:lnTo>
                <a:lnTo>
                  <a:pt x="10771632" y="6848856"/>
                </a:lnTo>
                <a:lnTo>
                  <a:pt x="0" y="6848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001872" y="2509285"/>
            <a:ext cx="10732013" cy="6868516"/>
            <a:chOff x="0" y="0"/>
            <a:chExt cx="7154672" cy="4579010"/>
          </a:xfrm>
        </p:grpSpPr>
        <p:sp>
          <p:nvSpPr>
            <p:cNvPr id="6" name="Freeform 6"/>
            <p:cNvSpPr/>
            <p:nvPr/>
          </p:nvSpPr>
          <p:spPr>
            <a:xfrm>
              <a:off x="69850" y="75565"/>
              <a:ext cx="1992630" cy="1601343"/>
            </a:xfrm>
            <a:custGeom>
              <a:avLst/>
              <a:gdLst/>
              <a:ahLst/>
              <a:cxnLst/>
              <a:rect l="l" t="t" r="r" b="b"/>
              <a:pathLst>
                <a:path w="1992630" h="1601343">
                  <a:moveTo>
                    <a:pt x="0" y="0"/>
                  </a:moveTo>
                  <a:lnTo>
                    <a:pt x="1992630" y="0"/>
                  </a:lnTo>
                  <a:lnTo>
                    <a:pt x="1992630" y="1601343"/>
                  </a:lnTo>
                  <a:lnTo>
                    <a:pt x="0" y="16013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500" y="69215"/>
              <a:ext cx="2005330" cy="1614043"/>
            </a:xfrm>
            <a:custGeom>
              <a:avLst/>
              <a:gdLst/>
              <a:ahLst/>
              <a:cxnLst/>
              <a:rect l="l" t="t" r="r" b="b"/>
              <a:pathLst>
                <a:path w="2005330" h="1614043">
                  <a:moveTo>
                    <a:pt x="6350" y="0"/>
                  </a:moveTo>
                  <a:lnTo>
                    <a:pt x="1998980" y="0"/>
                  </a:lnTo>
                  <a:lnTo>
                    <a:pt x="2005330" y="0"/>
                  </a:lnTo>
                  <a:lnTo>
                    <a:pt x="2005330" y="6350"/>
                  </a:lnTo>
                  <a:lnTo>
                    <a:pt x="2005330" y="1607693"/>
                  </a:lnTo>
                  <a:lnTo>
                    <a:pt x="2005330" y="1614043"/>
                  </a:lnTo>
                  <a:lnTo>
                    <a:pt x="1998980" y="1614043"/>
                  </a:lnTo>
                  <a:lnTo>
                    <a:pt x="6350" y="1614043"/>
                  </a:lnTo>
                  <a:lnTo>
                    <a:pt x="0" y="1614043"/>
                  </a:lnTo>
                  <a:lnTo>
                    <a:pt x="0" y="1607693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607693"/>
                  </a:lnTo>
                  <a:lnTo>
                    <a:pt x="6350" y="1607693"/>
                  </a:lnTo>
                  <a:lnTo>
                    <a:pt x="6350" y="1601343"/>
                  </a:lnTo>
                  <a:lnTo>
                    <a:pt x="1998980" y="1601343"/>
                  </a:lnTo>
                  <a:lnTo>
                    <a:pt x="1998980" y="1607693"/>
                  </a:lnTo>
                  <a:lnTo>
                    <a:pt x="1992630" y="1607693"/>
                  </a:lnTo>
                  <a:lnTo>
                    <a:pt x="1992630" y="6350"/>
                  </a:lnTo>
                  <a:lnTo>
                    <a:pt x="1998980" y="6350"/>
                  </a:lnTo>
                  <a:lnTo>
                    <a:pt x="1998980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69850" y="2906776"/>
              <a:ext cx="3505454" cy="1601089"/>
            </a:xfrm>
            <a:custGeom>
              <a:avLst/>
              <a:gdLst/>
              <a:ahLst/>
              <a:cxnLst/>
              <a:rect l="l" t="t" r="r" b="b"/>
              <a:pathLst>
                <a:path w="3505454" h="1601089">
                  <a:moveTo>
                    <a:pt x="0" y="0"/>
                  </a:moveTo>
                  <a:lnTo>
                    <a:pt x="3505454" y="0"/>
                  </a:lnTo>
                  <a:lnTo>
                    <a:pt x="3505454" y="1601089"/>
                  </a:lnTo>
                  <a:lnTo>
                    <a:pt x="0" y="160108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3500" y="2900426"/>
              <a:ext cx="3518154" cy="1613789"/>
            </a:xfrm>
            <a:custGeom>
              <a:avLst/>
              <a:gdLst/>
              <a:ahLst/>
              <a:cxnLst/>
              <a:rect l="l" t="t" r="r" b="b"/>
              <a:pathLst>
                <a:path w="3518154" h="1613789">
                  <a:moveTo>
                    <a:pt x="6350" y="0"/>
                  </a:moveTo>
                  <a:lnTo>
                    <a:pt x="3511804" y="0"/>
                  </a:lnTo>
                  <a:lnTo>
                    <a:pt x="3518154" y="0"/>
                  </a:lnTo>
                  <a:lnTo>
                    <a:pt x="3518154" y="6350"/>
                  </a:lnTo>
                  <a:lnTo>
                    <a:pt x="3518154" y="1607439"/>
                  </a:lnTo>
                  <a:lnTo>
                    <a:pt x="3518154" y="1613789"/>
                  </a:lnTo>
                  <a:lnTo>
                    <a:pt x="3511804" y="1613789"/>
                  </a:lnTo>
                  <a:lnTo>
                    <a:pt x="6350" y="1613789"/>
                  </a:lnTo>
                  <a:lnTo>
                    <a:pt x="0" y="1613789"/>
                  </a:lnTo>
                  <a:lnTo>
                    <a:pt x="0" y="1607439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607439"/>
                  </a:lnTo>
                  <a:lnTo>
                    <a:pt x="6350" y="1607439"/>
                  </a:lnTo>
                  <a:lnTo>
                    <a:pt x="6350" y="1601089"/>
                  </a:lnTo>
                  <a:lnTo>
                    <a:pt x="3511804" y="1601089"/>
                  </a:lnTo>
                  <a:lnTo>
                    <a:pt x="3511804" y="1607439"/>
                  </a:lnTo>
                  <a:lnTo>
                    <a:pt x="3505454" y="1607439"/>
                  </a:lnTo>
                  <a:lnTo>
                    <a:pt x="3505454" y="6350"/>
                  </a:lnTo>
                  <a:lnTo>
                    <a:pt x="3511804" y="6350"/>
                  </a:lnTo>
                  <a:lnTo>
                    <a:pt x="3511804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9368" y="2906776"/>
              <a:ext cx="3505454" cy="1602359"/>
            </a:xfrm>
            <a:custGeom>
              <a:avLst/>
              <a:gdLst/>
              <a:ahLst/>
              <a:cxnLst/>
              <a:rect l="l" t="t" r="r" b="b"/>
              <a:pathLst>
                <a:path w="3505454" h="1602359">
                  <a:moveTo>
                    <a:pt x="0" y="0"/>
                  </a:moveTo>
                  <a:lnTo>
                    <a:pt x="3505454" y="0"/>
                  </a:lnTo>
                  <a:lnTo>
                    <a:pt x="3505454" y="1602359"/>
                  </a:lnTo>
                  <a:lnTo>
                    <a:pt x="0" y="1602359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3573018" y="2900426"/>
              <a:ext cx="3518154" cy="1615059"/>
            </a:xfrm>
            <a:custGeom>
              <a:avLst/>
              <a:gdLst/>
              <a:ahLst/>
              <a:cxnLst/>
              <a:rect l="l" t="t" r="r" b="b"/>
              <a:pathLst>
                <a:path w="3518154" h="1615059">
                  <a:moveTo>
                    <a:pt x="6350" y="0"/>
                  </a:moveTo>
                  <a:lnTo>
                    <a:pt x="3511804" y="0"/>
                  </a:lnTo>
                  <a:lnTo>
                    <a:pt x="3518154" y="0"/>
                  </a:lnTo>
                  <a:lnTo>
                    <a:pt x="3518154" y="6350"/>
                  </a:lnTo>
                  <a:lnTo>
                    <a:pt x="3518154" y="1608709"/>
                  </a:lnTo>
                  <a:lnTo>
                    <a:pt x="3518154" y="1615059"/>
                  </a:lnTo>
                  <a:lnTo>
                    <a:pt x="3511804" y="1615059"/>
                  </a:lnTo>
                  <a:lnTo>
                    <a:pt x="6350" y="1615059"/>
                  </a:lnTo>
                  <a:lnTo>
                    <a:pt x="0" y="1615059"/>
                  </a:lnTo>
                  <a:lnTo>
                    <a:pt x="0" y="1608709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608709"/>
                  </a:lnTo>
                  <a:lnTo>
                    <a:pt x="6350" y="1608709"/>
                  </a:lnTo>
                  <a:lnTo>
                    <a:pt x="6350" y="1602359"/>
                  </a:lnTo>
                  <a:lnTo>
                    <a:pt x="3511804" y="1602359"/>
                  </a:lnTo>
                  <a:lnTo>
                    <a:pt x="3511804" y="1608709"/>
                  </a:lnTo>
                  <a:lnTo>
                    <a:pt x="3505454" y="1608709"/>
                  </a:lnTo>
                  <a:lnTo>
                    <a:pt x="3505454" y="6350"/>
                  </a:lnTo>
                  <a:lnTo>
                    <a:pt x="3511804" y="6350"/>
                  </a:lnTo>
                  <a:lnTo>
                    <a:pt x="3511804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093849" y="92075"/>
              <a:ext cx="2954147" cy="1558036"/>
            </a:xfrm>
            <a:custGeom>
              <a:avLst/>
              <a:gdLst/>
              <a:ahLst/>
              <a:cxnLst/>
              <a:rect l="l" t="t" r="r" b="b"/>
              <a:pathLst>
                <a:path w="2954147" h="1558036">
                  <a:moveTo>
                    <a:pt x="0" y="0"/>
                  </a:moveTo>
                  <a:lnTo>
                    <a:pt x="2954147" y="0"/>
                  </a:lnTo>
                  <a:lnTo>
                    <a:pt x="2954147" y="1558036"/>
                  </a:lnTo>
                  <a:lnTo>
                    <a:pt x="0" y="1558036"/>
                  </a:lnTo>
                  <a:close/>
                </a:path>
              </a:pathLst>
            </a:custGeom>
            <a:solidFill>
              <a:srgbClr val="667437">
                <a:alpha val="627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65274" y="63500"/>
              <a:ext cx="3011297" cy="1615186"/>
            </a:xfrm>
            <a:custGeom>
              <a:avLst/>
              <a:gdLst/>
              <a:ahLst/>
              <a:cxnLst/>
              <a:rect l="l" t="t" r="r" b="b"/>
              <a:pathLst>
                <a:path w="3011297" h="1615186">
                  <a:moveTo>
                    <a:pt x="28575" y="0"/>
                  </a:moveTo>
                  <a:lnTo>
                    <a:pt x="2982722" y="0"/>
                  </a:lnTo>
                  <a:lnTo>
                    <a:pt x="3011297" y="0"/>
                  </a:lnTo>
                  <a:lnTo>
                    <a:pt x="3011297" y="28575"/>
                  </a:lnTo>
                  <a:lnTo>
                    <a:pt x="3011297" y="1586611"/>
                  </a:lnTo>
                  <a:lnTo>
                    <a:pt x="3011297" y="1615186"/>
                  </a:lnTo>
                  <a:lnTo>
                    <a:pt x="2982722" y="1615186"/>
                  </a:lnTo>
                  <a:lnTo>
                    <a:pt x="28575" y="1615186"/>
                  </a:lnTo>
                  <a:lnTo>
                    <a:pt x="0" y="1615186"/>
                  </a:lnTo>
                  <a:lnTo>
                    <a:pt x="0" y="1586611"/>
                  </a:lnTo>
                  <a:lnTo>
                    <a:pt x="0" y="28575"/>
                  </a:lnTo>
                  <a:lnTo>
                    <a:pt x="0" y="0"/>
                  </a:lnTo>
                  <a:lnTo>
                    <a:pt x="28575" y="0"/>
                  </a:lnTo>
                  <a:moveTo>
                    <a:pt x="28575" y="57150"/>
                  </a:moveTo>
                  <a:lnTo>
                    <a:pt x="28575" y="28575"/>
                  </a:lnTo>
                  <a:lnTo>
                    <a:pt x="57150" y="28575"/>
                  </a:lnTo>
                  <a:lnTo>
                    <a:pt x="57150" y="1586611"/>
                  </a:lnTo>
                  <a:lnTo>
                    <a:pt x="28575" y="1586611"/>
                  </a:lnTo>
                  <a:lnTo>
                    <a:pt x="28575" y="1558036"/>
                  </a:lnTo>
                  <a:lnTo>
                    <a:pt x="2982722" y="1558036"/>
                  </a:lnTo>
                  <a:lnTo>
                    <a:pt x="2982722" y="1586611"/>
                  </a:lnTo>
                  <a:lnTo>
                    <a:pt x="2954147" y="1586611"/>
                  </a:lnTo>
                  <a:lnTo>
                    <a:pt x="2954147" y="28575"/>
                  </a:lnTo>
                  <a:lnTo>
                    <a:pt x="2982722" y="28575"/>
                  </a:lnTo>
                  <a:lnTo>
                    <a:pt x="2982722" y="57150"/>
                  </a:lnTo>
                  <a:lnTo>
                    <a:pt x="28575" y="57150"/>
                  </a:lnTo>
                  <a:close/>
                </a:path>
              </a:pathLst>
            </a:custGeom>
            <a:solidFill>
              <a:srgbClr val="66743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5079238" y="75057"/>
              <a:ext cx="1992630" cy="1601343"/>
            </a:xfrm>
            <a:custGeom>
              <a:avLst/>
              <a:gdLst/>
              <a:ahLst/>
              <a:cxnLst/>
              <a:rect l="l" t="t" r="r" b="b"/>
              <a:pathLst>
                <a:path w="1992630" h="1601343">
                  <a:moveTo>
                    <a:pt x="0" y="0"/>
                  </a:moveTo>
                  <a:lnTo>
                    <a:pt x="1992630" y="0"/>
                  </a:lnTo>
                  <a:lnTo>
                    <a:pt x="1992630" y="1601343"/>
                  </a:lnTo>
                  <a:lnTo>
                    <a:pt x="0" y="16013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072888" y="68707"/>
              <a:ext cx="2005330" cy="1614043"/>
            </a:xfrm>
            <a:custGeom>
              <a:avLst/>
              <a:gdLst/>
              <a:ahLst/>
              <a:cxnLst/>
              <a:rect l="l" t="t" r="r" b="b"/>
              <a:pathLst>
                <a:path w="2005330" h="1614043">
                  <a:moveTo>
                    <a:pt x="6350" y="0"/>
                  </a:moveTo>
                  <a:lnTo>
                    <a:pt x="1998980" y="0"/>
                  </a:lnTo>
                  <a:lnTo>
                    <a:pt x="2005330" y="0"/>
                  </a:lnTo>
                  <a:lnTo>
                    <a:pt x="2005330" y="6350"/>
                  </a:lnTo>
                  <a:lnTo>
                    <a:pt x="2005330" y="1607693"/>
                  </a:lnTo>
                  <a:lnTo>
                    <a:pt x="2005330" y="1614043"/>
                  </a:lnTo>
                  <a:lnTo>
                    <a:pt x="1998980" y="1614043"/>
                  </a:lnTo>
                  <a:lnTo>
                    <a:pt x="6350" y="1614043"/>
                  </a:lnTo>
                  <a:lnTo>
                    <a:pt x="0" y="1614043"/>
                  </a:lnTo>
                  <a:lnTo>
                    <a:pt x="0" y="1607693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607693"/>
                  </a:lnTo>
                  <a:lnTo>
                    <a:pt x="6350" y="1607693"/>
                  </a:lnTo>
                  <a:lnTo>
                    <a:pt x="6350" y="1601343"/>
                  </a:lnTo>
                  <a:lnTo>
                    <a:pt x="1998980" y="1601343"/>
                  </a:lnTo>
                  <a:lnTo>
                    <a:pt x="1998980" y="1607693"/>
                  </a:lnTo>
                  <a:lnTo>
                    <a:pt x="1992630" y="1607693"/>
                  </a:lnTo>
                  <a:lnTo>
                    <a:pt x="1992630" y="6350"/>
                  </a:lnTo>
                  <a:lnTo>
                    <a:pt x="1998980" y="6350"/>
                  </a:lnTo>
                  <a:lnTo>
                    <a:pt x="1998980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042289" y="1676400"/>
              <a:ext cx="451231" cy="1229106"/>
            </a:xfrm>
            <a:custGeom>
              <a:avLst/>
              <a:gdLst/>
              <a:ahLst/>
              <a:cxnLst/>
              <a:rect l="l" t="t" r="r" b="b"/>
              <a:pathLst>
                <a:path w="451231" h="1229106">
                  <a:moveTo>
                    <a:pt x="0" y="0"/>
                  </a:moveTo>
                  <a:lnTo>
                    <a:pt x="451231" y="0"/>
                  </a:lnTo>
                  <a:lnTo>
                    <a:pt x="451231" y="1229106"/>
                  </a:lnTo>
                  <a:lnTo>
                    <a:pt x="0" y="122910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35939" y="1670050"/>
              <a:ext cx="463931" cy="1241806"/>
            </a:xfrm>
            <a:custGeom>
              <a:avLst/>
              <a:gdLst/>
              <a:ahLst/>
              <a:cxnLst/>
              <a:rect l="l" t="t" r="r" b="b"/>
              <a:pathLst>
                <a:path w="463931" h="1241806">
                  <a:moveTo>
                    <a:pt x="6350" y="0"/>
                  </a:moveTo>
                  <a:lnTo>
                    <a:pt x="457581" y="0"/>
                  </a:lnTo>
                  <a:lnTo>
                    <a:pt x="463931" y="0"/>
                  </a:lnTo>
                  <a:lnTo>
                    <a:pt x="463931" y="6350"/>
                  </a:lnTo>
                  <a:lnTo>
                    <a:pt x="463931" y="1235456"/>
                  </a:lnTo>
                  <a:lnTo>
                    <a:pt x="463931" y="1241806"/>
                  </a:lnTo>
                  <a:lnTo>
                    <a:pt x="457581" y="1241806"/>
                  </a:lnTo>
                  <a:lnTo>
                    <a:pt x="6350" y="1241806"/>
                  </a:lnTo>
                  <a:lnTo>
                    <a:pt x="0" y="1241806"/>
                  </a:lnTo>
                  <a:lnTo>
                    <a:pt x="0" y="1235456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35456"/>
                  </a:lnTo>
                  <a:lnTo>
                    <a:pt x="6350" y="1235456"/>
                  </a:lnTo>
                  <a:lnTo>
                    <a:pt x="6350" y="1229106"/>
                  </a:lnTo>
                  <a:lnTo>
                    <a:pt x="457581" y="1229106"/>
                  </a:lnTo>
                  <a:lnTo>
                    <a:pt x="457581" y="1235456"/>
                  </a:lnTo>
                  <a:lnTo>
                    <a:pt x="451231" y="1235456"/>
                  </a:lnTo>
                  <a:lnTo>
                    <a:pt x="451231" y="6350"/>
                  </a:lnTo>
                  <a:lnTo>
                    <a:pt x="457581" y="6350"/>
                  </a:lnTo>
                  <a:lnTo>
                    <a:pt x="45758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5624322" y="1676400"/>
              <a:ext cx="451231" cy="1229106"/>
            </a:xfrm>
            <a:custGeom>
              <a:avLst/>
              <a:gdLst/>
              <a:ahLst/>
              <a:cxnLst/>
              <a:rect l="l" t="t" r="r" b="b"/>
              <a:pathLst>
                <a:path w="451231" h="1229106">
                  <a:moveTo>
                    <a:pt x="0" y="0"/>
                  </a:moveTo>
                  <a:lnTo>
                    <a:pt x="451231" y="0"/>
                  </a:lnTo>
                  <a:lnTo>
                    <a:pt x="451231" y="1229106"/>
                  </a:lnTo>
                  <a:lnTo>
                    <a:pt x="0" y="122910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5617972" y="1670050"/>
              <a:ext cx="463931" cy="1241806"/>
            </a:xfrm>
            <a:custGeom>
              <a:avLst/>
              <a:gdLst/>
              <a:ahLst/>
              <a:cxnLst/>
              <a:rect l="l" t="t" r="r" b="b"/>
              <a:pathLst>
                <a:path w="463931" h="1241806">
                  <a:moveTo>
                    <a:pt x="6350" y="0"/>
                  </a:moveTo>
                  <a:lnTo>
                    <a:pt x="457581" y="0"/>
                  </a:lnTo>
                  <a:lnTo>
                    <a:pt x="463931" y="0"/>
                  </a:lnTo>
                  <a:lnTo>
                    <a:pt x="463931" y="6350"/>
                  </a:lnTo>
                  <a:lnTo>
                    <a:pt x="463931" y="1235456"/>
                  </a:lnTo>
                  <a:lnTo>
                    <a:pt x="463931" y="1241806"/>
                  </a:lnTo>
                  <a:lnTo>
                    <a:pt x="457581" y="1241806"/>
                  </a:lnTo>
                  <a:lnTo>
                    <a:pt x="6350" y="1241806"/>
                  </a:lnTo>
                  <a:lnTo>
                    <a:pt x="0" y="1241806"/>
                  </a:lnTo>
                  <a:lnTo>
                    <a:pt x="0" y="1235456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235456"/>
                  </a:lnTo>
                  <a:lnTo>
                    <a:pt x="6350" y="1235456"/>
                  </a:lnTo>
                  <a:lnTo>
                    <a:pt x="6350" y="1229106"/>
                  </a:lnTo>
                  <a:lnTo>
                    <a:pt x="457581" y="1229106"/>
                  </a:lnTo>
                  <a:lnTo>
                    <a:pt x="457581" y="1235456"/>
                  </a:lnTo>
                  <a:lnTo>
                    <a:pt x="451231" y="1235456"/>
                  </a:lnTo>
                  <a:lnTo>
                    <a:pt x="451231" y="6350"/>
                  </a:lnTo>
                  <a:lnTo>
                    <a:pt x="457581" y="6350"/>
                  </a:lnTo>
                  <a:lnTo>
                    <a:pt x="45758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715536" y="6622923"/>
            <a:ext cx="645266" cy="8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"/>
              </a:lnSpc>
            </a:pPr>
            <a:r>
              <a:rPr lang="en-US" sz="449">
                <a:solidFill>
                  <a:srgbClr val="595959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LOADING BAY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39569" y="1368904"/>
            <a:ext cx="6587066" cy="33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0"/>
              </a:lnSpc>
            </a:pPr>
            <a:r>
              <a:rPr lang="en-US" sz="1764" spc="202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ESPLANADE | PARKLINKS | ANTIPOLO MOUNTAIN RANGE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601743" y="9657940"/>
            <a:ext cx="7481092" cy="336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0"/>
              </a:lnSpc>
            </a:pPr>
            <a:r>
              <a:rPr lang="en-US" sz="1764" spc="201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AYALA MALLS PARKLINKS | GREENMEADOWS | ORTIGAS SKYLINE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46150" y="3613418"/>
            <a:ext cx="1743546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UNIT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80792" y="7860806"/>
            <a:ext cx="1743546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UNIT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145036" y="7860806"/>
            <a:ext cx="1743546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UNIT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260304" y="3613418"/>
            <a:ext cx="1743546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UNIT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88" t="-256" r="-52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349329" y="8762005"/>
            <a:ext cx="5372129" cy="1006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5"/>
              </a:lnSpc>
            </a:pPr>
            <a:r>
              <a:rPr lang="en-US" sz="5147" spc="92">
                <a:solidFill>
                  <a:srgbClr val="FFFFF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HORIZON TERRACE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95255" y="-95255"/>
            <a:ext cx="18478495" cy="10477495"/>
          </a:xfrm>
          <a:custGeom>
            <a:avLst/>
            <a:gdLst/>
            <a:ahLst/>
            <a:cxnLst/>
            <a:rect l="l" t="t" r="r" b="b"/>
            <a:pathLst>
              <a:path w="18478495" h="10477495">
                <a:moveTo>
                  <a:pt x="0" y="0"/>
                </a:moveTo>
                <a:lnTo>
                  <a:pt x="18478495" y="0"/>
                </a:lnTo>
                <a:lnTo>
                  <a:pt x="18478495" y="10477495"/>
                </a:lnTo>
                <a:lnTo>
                  <a:pt x="0" y="10477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3702" y="3751526"/>
            <a:ext cx="5220610" cy="1998607"/>
          </a:xfrm>
          <a:custGeom>
            <a:avLst/>
            <a:gdLst/>
            <a:ahLst/>
            <a:cxnLst/>
            <a:rect l="l" t="t" r="r" b="b"/>
            <a:pathLst>
              <a:path w="5220610" h="1998607">
                <a:moveTo>
                  <a:pt x="0" y="0"/>
                </a:moveTo>
                <a:lnTo>
                  <a:pt x="5220610" y="0"/>
                </a:lnTo>
                <a:lnTo>
                  <a:pt x="5220610" y="1998607"/>
                </a:lnTo>
                <a:lnTo>
                  <a:pt x="0" y="1998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850495" y="5767973"/>
            <a:ext cx="2717783" cy="51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162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units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 l="-46" t="-15606" r="-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32199" y="1748065"/>
            <a:ext cx="11114305" cy="7170570"/>
            <a:chOff x="0" y="0"/>
            <a:chExt cx="14819073" cy="956076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2989562"/>
              <a:ext cx="14819073" cy="14529"/>
              <a:chOff x="0" y="0"/>
              <a:chExt cx="6479997" cy="635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0" y="4224486"/>
              <a:ext cx="14819073" cy="14529"/>
              <a:chOff x="0" y="0"/>
              <a:chExt cx="6479997" cy="63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0" y="5459411"/>
              <a:ext cx="14819073" cy="14529"/>
              <a:chOff x="0" y="0"/>
              <a:chExt cx="6479997" cy="635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0" y="6694335"/>
              <a:ext cx="14819073" cy="14529"/>
              <a:chOff x="0" y="0"/>
              <a:chExt cx="6479997" cy="63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0" y="7929260"/>
              <a:ext cx="14819073" cy="14529"/>
              <a:chOff x="0" y="0"/>
              <a:chExt cx="6479997" cy="635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09114" y="2021425"/>
              <a:ext cx="2053038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UNIT TYPE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913865" y="2021425"/>
              <a:ext cx="2710918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NO.OF UNITS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18639" y="2021425"/>
              <a:ext cx="2391148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TOTAL AREA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323413" y="2021425"/>
              <a:ext cx="3049094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BALCONY AREA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6835" y="2878839"/>
              <a:ext cx="2651843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1BR Standard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6835" y="4112609"/>
              <a:ext cx="2651843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2BR Standard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56835" y="5346379"/>
              <a:ext cx="2651843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3BR Standard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6835" y="6580149"/>
              <a:ext cx="3351851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3BR Horizon Villa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56835" y="7813919"/>
              <a:ext cx="247485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3BR Sky Villa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913865" y="2878839"/>
              <a:ext cx="50341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92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913865" y="4112609"/>
              <a:ext cx="751502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171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913865" y="5346379"/>
              <a:ext cx="50341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28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913865" y="6580149"/>
              <a:ext cx="255336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913865" y="7813919"/>
              <a:ext cx="50341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20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18639" y="2878839"/>
              <a:ext cx="209422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70-71 sqm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18639" y="4112609"/>
              <a:ext cx="2590416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142-161 sqm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18639" y="5346379"/>
              <a:ext cx="2590416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208-217 sqm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18639" y="6580149"/>
              <a:ext cx="1697980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286 sqm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18639" y="7813919"/>
              <a:ext cx="1697980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269 sqm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1323413" y="2878839"/>
              <a:ext cx="1201837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9 sqm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323413" y="411260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19 sqm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1323413" y="534637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29 sqm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1323413" y="658014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37 sqm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323413" y="781391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34 sqm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696778" y="-142875"/>
              <a:ext cx="8076533" cy="832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2"/>
                </a:lnSpc>
              </a:pPr>
              <a:r>
                <a:rPr lang="en-US" sz="3430" spc="19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Residential Offerings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09114" y="9277648"/>
              <a:ext cx="6125546" cy="283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Note: Areas are approximate and are represented in square meters (sqm)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3932199" y="1748065"/>
            <a:ext cx="11114305" cy="7170570"/>
            <a:chOff x="0" y="0"/>
            <a:chExt cx="14819073" cy="9560760"/>
          </a:xfrm>
        </p:grpSpPr>
        <p:grpSp>
          <p:nvGrpSpPr>
            <p:cNvPr id="41" name="Group 41"/>
            <p:cNvGrpSpPr>
              <a:grpSpLocks noChangeAspect="1"/>
            </p:cNvGrpSpPr>
            <p:nvPr/>
          </p:nvGrpSpPr>
          <p:grpSpPr>
            <a:xfrm>
              <a:off x="0" y="2989562"/>
              <a:ext cx="14819073" cy="14529"/>
              <a:chOff x="0" y="0"/>
              <a:chExt cx="6479997" cy="635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3" name="Group 43"/>
            <p:cNvGrpSpPr>
              <a:grpSpLocks noChangeAspect="1"/>
            </p:cNvGrpSpPr>
            <p:nvPr/>
          </p:nvGrpSpPr>
          <p:grpSpPr>
            <a:xfrm>
              <a:off x="0" y="4224486"/>
              <a:ext cx="14819073" cy="14529"/>
              <a:chOff x="0" y="0"/>
              <a:chExt cx="6479997" cy="635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" name="Group 45"/>
            <p:cNvGrpSpPr>
              <a:grpSpLocks noChangeAspect="1"/>
            </p:cNvGrpSpPr>
            <p:nvPr/>
          </p:nvGrpSpPr>
          <p:grpSpPr>
            <a:xfrm>
              <a:off x="0" y="5459411"/>
              <a:ext cx="14819073" cy="14529"/>
              <a:chOff x="0" y="0"/>
              <a:chExt cx="6479997" cy="6350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" name="Group 47"/>
            <p:cNvGrpSpPr>
              <a:grpSpLocks noChangeAspect="1"/>
            </p:cNvGrpSpPr>
            <p:nvPr/>
          </p:nvGrpSpPr>
          <p:grpSpPr>
            <a:xfrm>
              <a:off x="0" y="6694335"/>
              <a:ext cx="14819073" cy="14529"/>
              <a:chOff x="0" y="0"/>
              <a:chExt cx="6479997" cy="635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9" name="Group 49"/>
            <p:cNvGrpSpPr>
              <a:grpSpLocks noChangeAspect="1"/>
            </p:cNvGrpSpPr>
            <p:nvPr/>
          </p:nvGrpSpPr>
          <p:grpSpPr>
            <a:xfrm>
              <a:off x="0" y="7929260"/>
              <a:ext cx="14819073" cy="14529"/>
              <a:chOff x="0" y="0"/>
              <a:chExt cx="6479997" cy="635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480048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6480048" h="6350">
                    <a:moveTo>
                      <a:pt x="0" y="0"/>
                    </a:moveTo>
                    <a:lnTo>
                      <a:pt x="6480048" y="0"/>
                    </a:lnTo>
                    <a:lnTo>
                      <a:pt x="6480048" y="635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" name="TextBox 51"/>
            <p:cNvSpPr txBox="1"/>
            <p:nvPr/>
          </p:nvSpPr>
          <p:spPr>
            <a:xfrm>
              <a:off x="209114" y="2021425"/>
              <a:ext cx="2053038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UNIT TYPE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3913865" y="2021425"/>
              <a:ext cx="2710918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NO.OF UNITS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18639" y="2021425"/>
              <a:ext cx="2391148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TOTAL AREA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1323413" y="2021425"/>
              <a:ext cx="3049094" cy="674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841"/>
                </a:lnSpc>
              </a:pPr>
              <a:r>
                <a:rPr lang="en-US" sz="2744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BALCONY AREA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56835" y="2878839"/>
              <a:ext cx="2651843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1BR Standard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56835" y="4112609"/>
              <a:ext cx="2651843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2BR Standard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56835" y="5346379"/>
              <a:ext cx="2651843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3BR Standard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56835" y="6580149"/>
              <a:ext cx="3351851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3BR Horizon Villa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56835" y="7813919"/>
              <a:ext cx="247485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3BR Sky Villa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3913865" y="2878839"/>
              <a:ext cx="50341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92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3913865" y="4112609"/>
              <a:ext cx="751502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171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3913865" y="5346379"/>
              <a:ext cx="50341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28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3913865" y="6580149"/>
              <a:ext cx="255336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3913865" y="7813919"/>
              <a:ext cx="50341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20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18639" y="2878839"/>
              <a:ext cx="2094229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70-71 sqm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7618639" y="4112609"/>
              <a:ext cx="2590416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142-161 sqm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7618639" y="5346379"/>
              <a:ext cx="2590416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208-217 sqm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18639" y="6580149"/>
              <a:ext cx="1697980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286 sqm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7618639" y="7813919"/>
              <a:ext cx="1697980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269 sqm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11323413" y="2878839"/>
              <a:ext cx="1201837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9 sqm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11323413" y="411260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19 sqm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11323413" y="534637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29 sqm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11323413" y="658014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37 sqm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11323413" y="7813919"/>
              <a:ext cx="1449898" cy="1014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286"/>
                </a:lnSpc>
              </a:pPr>
              <a:r>
                <a:rPr lang="en-US" sz="2915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34 sqm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4696778" y="-142875"/>
              <a:ext cx="8076533" cy="832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2"/>
                </a:lnSpc>
              </a:pPr>
              <a:r>
                <a:rPr lang="en-US" sz="3430" spc="198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Residential Offerings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209114" y="9277648"/>
              <a:ext cx="6125546" cy="283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80"/>
                </a:lnSpc>
              </a:pPr>
              <a:r>
                <a:rPr lang="en-US" sz="1200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Note: Areas are approximate and are represented in square meters (sqm)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3036" y="522765"/>
            <a:ext cx="13215952" cy="9590970"/>
          </a:xfrm>
          <a:custGeom>
            <a:avLst/>
            <a:gdLst/>
            <a:ahLst/>
            <a:cxnLst/>
            <a:rect l="l" t="t" r="r" b="b"/>
            <a:pathLst>
              <a:path w="13215952" h="9590970">
                <a:moveTo>
                  <a:pt x="0" y="0"/>
                </a:moveTo>
                <a:lnTo>
                  <a:pt x="13215952" y="0"/>
                </a:lnTo>
                <a:lnTo>
                  <a:pt x="13215952" y="9590970"/>
                </a:lnTo>
                <a:lnTo>
                  <a:pt x="0" y="9590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424407" y="2410216"/>
            <a:ext cx="1490743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HORIZON TERRACE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73239" y="8955415"/>
            <a:ext cx="1188691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AMENITY DECK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76736" y="9430903"/>
            <a:ext cx="2404786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RETAIL PODIUM AND PARKING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14169" y="8955415"/>
            <a:ext cx="1188691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AMENITY DECK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17666" y="9430903"/>
            <a:ext cx="2404786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RETAIL PODIUM AND PARKING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6107" y="8861160"/>
            <a:ext cx="843691" cy="94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1800" spc="5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10F GF TO 9F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79267" y="4477755"/>
            <a:ext cx="1524619" cy="60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2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CLASSIC FLOORS 11F TO 34F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06535" y="559551"/>
            <a:ext cx="1111553" cy="60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2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SKY FLOORS 47F TO 55F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63610" y="2347203"/>
            <a:ext cx="1666194" cy="61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67"/>
              </a:lnSpc>
            </a:pPr>
            <a:r>
              <a:rPr lang="en-US" sz="17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HORIZON FLOORS 35F TO 46F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51585" y="197220"/>
            <a:ext cx="182827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EAST-FACING UNITS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63911" y="188076"/>
            <a:ext cx="1903566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WEST-FACING UNITS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71903" y="431916"/>
            <a:ext cx="1311778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SKY VILLA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71903" y="1012941"/>
            <a:ext cx="1335796" cy="5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1799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SKY SUITE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71903" y="1584441"/>
            <a:ext cx="1335796" cy="5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1799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SKY SUITE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71903" y="2242428"/>
            <a:ext cx="1865705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HORIZON VILLA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71903" y="2813928"/>
            <a:ext cx="1889722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HORIZON SUITE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71903" y="3385428"/>
            <a:ext cx="1889722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HORIZON SUITE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71903" y="4382124"/>
            <a:ext cx="2295716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CORNER RESIDENCE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71903" y="4953624"/>
            <a:ext cx="2251510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CLASSIC RESIDENCE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71903" y="5525124"/>
            <a:ext cx="2251510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1BR CLASSIC RESIDENCE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r="-2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118604" y="5143500"/>
            <a:ext cx="3044952" cy="4338828"/>
          </a:xfrm>
          <a:custGeom>
            <a:avLst/>
            <a:gdLst/>
            <a:ahLst/>
            <a:cxnLst/>
            <a:rect l="l" t="t" r="r" b="b"/>
            <a:pathLst>
              <a:path w="3044952" h="4338828">
                <a:moveTo>
                  <a:pt x="0" y="0"/>
                </a:moveTo>
                <a:lnTo>
                  <a:pt x="3044952" y="0"/>
                </a:lnTo>
                <a:lnTo>
                  <a:pt x="3044952" y="4338828"/>
                </a:lnTo>
                <a:lnTo>
                  <a:pt x="0" y="4338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159741" y="7311128"/>
            <a:ext cx="1634076" cy="865622"/>
            <a:chOff x="0" y="0"/>
            <a:chExt cx="1089381" cy="5770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9406" cy="577088"/>
            </a:xfrm>
            <a:custGeom>
              <a:avLst/>
              <a:gdLst/>
              <a:ahLst/>
              <a:cxnLst/>
              <a:rect l="l" t="t" r="r" b="b"/>
              <a:pathLst>
                <a:path w="1089406" h="577088">
                  <a:moveTo>
                    <a:pt x="0" y="0"/>
                  </a:moveTo>
                  <a:lnTo>
                    <a:pt x="1089406" y="0"/>
                  </a:lnTo>
                  <a:lnTo>
                    <a:pt x="1089406" y="577088"/>
                  </a:lnTo>
                  <a:lnTo>
                    <a:pt x="0" y="57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780873" y="8530052"/>
            <a:ext cx="171450" cy="1319351"/>
            <a:chOff x="0" y="0"/>
            <a:chExt cx="114300" cy="8795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4300" cy="879602"/>
            </a:xfrm>
            <a:custGeom>
              <a:avLst/>
              <a:gdLst/>
              <a:ahLst/>
              <a:cxnLst/>
              <a:rect l="l" t="t" r="r" b="b"/>
              <a:pathLst>
                <a:path w="114300" h="879602">
                  <a:moveTo>
                    <a:pt x="76200" y="95250"/>
                  </a:moveTo>
                  <a:lnTo>
                    <a:pt x="76200" y="784352"/>
                  </a:lnTo>
                  <a:lnTo>
                    <a:pt x="38100" y="784352"/>
                  </a:lnTo>
                  <a:lnTo>
                    <a:pt x="38100" y="95250"/>
                  </a:lnTo>
                  <a:close/>
                  <a:moveTo>
                    <a:pt x="0" y="114300"/>
                  </a:moveTo>
                  <a:lnTo>
                    <a:pt x="57150" y="0"/>
                  </a:lnTo>
                  <a:lnTo>
                    <a:pt x="114300" y="114300"/>
                  </a:lnTo>
                  <a:close/>
                  <a:moveTo>
                    <a:pt x="114300" y="765302"/>
                  </a:moveTo>
                  <a:lnTo>
                    <a:pt x="57150" y="879602"/>
                  </a:lnTo>
                  <a:lnTo>
                    <a:pt x="0" y="76530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630250" y="6820238"/>
            <a:ext cx="1634076" cy="1350369"/>
            <a:chOff x="0" y="0"/>
            <a:chExt cx="1089381" cy="9002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9406" cy="900303"/>
            </a:xfrm>
            <a:custGeom>
              <a:avLst/>
              <a:gdLst/>
              <a:ahLst/>
              <a:cxnLst/>
              <a:rect l="l" t="t" r="r" b="b"/>
              <a:pathLst>
                <a:path w="1089406" h="900303">
                  <a:moveTo>
                    <a:pt x="0" y="0"/>
                  </a:moveTo>
                  <a:lnTo>
                    <a:pt x="1089406" y="0"/>
                  </a:lnTo>
                  <a:lnTo>
                    <a:pt x="1089406" y="900303"/>
                  </a:lnTo>
                  <a:lnTo>
                    <a:pt x="0" y="900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5381901" y="8712103"/>
            <a:ext cx="986252" cy="171450"/>
            <a:chOff x="0" y="0"/>
            <a:chExt cx="657504" cy="1143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57479" cy="114300"/>
            </a:xfrm>
            <a:custGeom>
              <a:avLst/>
              <a:gdLst/>
              <a:ahLst/>
              <a:cxnLst/>
              <a:rect l="l" t="t" r="r" b="b"/>
              <a:pathLst>
                <a:path w="657479" h="114300">
                  <a:moveTo>
                    <a:pt x="95250" y="38100"/>
                  </a:moveTo>
                  <a:lnTo>
                    <a:pt x="562229" y="38100"/>
                  </a:lnTo>
                  <a:lnTo>
                    <a:pt x="562229" y="76200"/>
                  </a:lnTo>
                  <a:lnTo>
                    <a:pt x="95250" y="76200"/>
                  </a:lnTo>
                  <a:close/>
                  <a:moveTo>
                    <a:pt x="114300" y="114300"/>
                  </a:moveTo>
                  <a:lnTo>
                    <a:pt x="0" y="57150"/>
                  </a:lnTo>
                  <a:lnTo>
                    <a:pt x="114300" y="0"/>
                  </a:lnTo>
                  <a:close/>
                  <a:moveTo>
                    <a:pt x="543179" y="0"/>
                  </a:moveTo>
                  <a:lnTo>
                    <a:pt x="657479" y="57150"/>
                  </a:lnTo>
                  <a:lnTo>
                    <a:pt x="543179" y="1143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874477" y="9439823"/>
            <a:ext cx="2078074" cy="863051"/>
            <a:chOff x="0" y="0"/>
            <a:chExt cx="1385392" cy="575374"/>
          </a:xfrm>
        </p:grpSpPr>
        <p:sp>
          <p:nvSpPr>
            <p:cNvPr id="13" name="Freeform 13"/>
            <p:cNvSpPr/>
            <p:nvPr/>
          </p:nvSpPr>
          <p:spPr>
            <a:xfrm>
              <a:off x="830326" y="63500"/>
              <a:ext cx="491617" cy="114300"/>
            </a:xfrm>
            <a:custGeom>
              <a:avLst/>
              <a:gdLst/>
              <a:ahLst/>
              <a:cxnLst/>
              <a:rect l="l" t="t" r="r" b="b"/>
              <a:pathLst>
                <a:path w="491617" h="114300">
                  <a:moveTo>
                    <a:pt x="95250" y="38100"/>
                  </a:moveTo>
                  <a:lnTo>
                    <a:pt x="396367" y="38100"/>
                  </a:lnTo>
                  <a:lnTo>
                    <a:pt x="396367" y="76200"/>
                  </a:lnTo>
                  <a:lnTo>
                    <a:pt x="95250" y="76200"/>
                  </a:lnTo>
                  <a:close/>
                  <a:moveTo>
                    <a:pt x="114300" y="114300"/>
                  </a:moveTo>
                  <a:lnTo>
                    <a:pt x="0" y="57150"/>
                  </a:lnTo>
                  <a:lnTo>
                    <a:pt x="114300" y="0"/>
                  </a:lnTo>
                  <a:close/>
                  <a:moveTo>
                    <a:pt x="377317" y="0"/>
                  </a:moveTo>
                  <a:lnTo>
                    <a:pt x="491617" y="57150"/>
                  </a:lnTo>
                  <a:lnTo>
                    <a:pt x="377317" y="1143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3500" y="96393"/>
              <a:ext cx="766826" cy="415417"/>
            </a:xfrm>
            <a:custGeom>
              <a:avLst/>
              <a:gdLst/>
              <a:ahLst/>
              <a:cxnLst/>
              <a:rect l="l" t="t" r="r" b="b"/>
              <a:pathLst>
                <a:path w="766826" h="415417">
                  <a:moveTo>
                    <a:pt x="0" y="0"/>
                  </a:moveTo>
                  <a:lnTo>
                    <a:pt x="766826" y="0"/>
                  </a:lnTo>
                  <a:lnTo>
                    <a:pt x="766826" y="415417"/>
                  </a:lnTo>
                  <a:lnTo>
                    <a:pt x="0" y="415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240598" y="4329127"/>
            <a:ext cx="2980673" cy="1068976"/>
            <a:chOff x="0" y="0"/>
            <a:chExt cx="1987118" cy="712648"/>
          </a:xfrm>
        </p:grpSpPr>
        <p:sp>
          <p:nvSpPr>
            <p:cNvPr id="16" name="Freeform 16"/>
            <p:cNvSpPr/>
            <p:nvPr/>
          </p:nvSpPr>
          <p:spPr>
            <a:xfrm>
              <a:off x="1025398" y="72009"/>
              <a:ext cx="898144" cy="577088"/>
            </a:xfrm>
            <a:custGeom>
              <a:avLst/>
              <a:gdLst/>
              <a:ahLst/>
              <a:cxnLst/>
              <a:rect l="l" t="t" r="r" b="b"/>
              <a:pathLst>
                <a:path w="898144" h="577088">
                  <a:moveTo>
                    <a:pt x="0" y="0"/>
                  </a:moveTo>
                  <a:lnTo>
                    <a:pt x="898144" y="0"/>
                  </a:lnTo>
                  <a:lnTo>
                    <a:pt x="898144" y="577088"/>
                  </a:lnTo>
                  <a:lnTo>
                    <a:pt x="0" y="57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3500" y="63500"/>
              <a:ext cx="898144" cy="577088"/>
            </a:xfrm>
            <a:custGeom>
              <a:avLst/>
              <a:gdLst/>
              <a:ahLst/>
              <a:cxnLst/>
              <a:rect l="l" t="t" r="r" b="b"/>
              <a:pathLst>
                <a:path w="898144" h="577088">
                  <a:moveTo>
                    <a:pt x="0" y="0"/>
                  </a:moveTo>
                  <a:lnTo>
                    <a:pt x="898144" y="0"/>
                  </a:lnTo>
                  <a:lnTo>
                    <a:pt x="898144" y="577088"/>
                  </a:lnTo>
                  <a:lnTo>
                    <a:pt x="0" y="57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024707" y="6414130"/>
            <a:ext cx="4134788" cy="1774365"/>
            <a:chOff x="0" y="0"/>
            <a:chExt cx="2756522" cy="1182916"/>
          </a:xfrm>
        </p:grpSpPr>
        <p:sp>
          <p:nvSpPr>
            <p:cNvPr id="19" name="Freeform 19"/>
            <p:cNvSpPr/>
            <p:nvPr/>
          </p:nvSpPr>
          <p:spPr>
            <a:xfrm>
              <a:off x="63500" y="1005078"/>
              <a:ext cx="2629535" cy="114300"/>
            </a:xfrm>
            <a:custGeom>
              <a:avLst/>
              <a:gdLst/>
              <a:ahLst/>
              <a:cxnLst/>
              <a:rect l="l" t="t" r="r" b="b"/>
              <a:pathLst>
                <a:path w="2629535" h="114300">
                  <a:moveTo>
                    <a:pt x="95250" y="38100"/>
                  </a:moveTo>
                  <a:lnTo>
                    <a:pt x="2534285" y="38100"/>
                  </a:lnTo>
                  <a:lnTo>
                    <a:pt x="2534285" y="76200"/>
                  </a:lnTo>
                  <a:lnTo>
                    <a:pt x="95250" y="76200"/>
                  </a:lnTo>
                  <a:close/>
                  <a:moveTo>
                    <a:pt x="114300" y="114300"/>
                  </a:moveTo>
                  <a:lnTo>
                    <a:pt x="0" y="57150"/>
                  </a:lnTo>
                  <a:lnTo>
                    <a:pt x="114300" y="0"/>
                  </a:lnTo>
                  <a:close/>
                  <a:moveTo>
                    <a:pt x="2515235" y="0"/>
                  </a:moveTo>
                  <a:lnTo>
                    <a:pt x="2629535" y="57150"/>
                  </a:lnTo>
                  <a:lnTo>
                    <a:pt x="2515235" y="1143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833628" y="63500"/>
              <a:ext cx="1089406" cy="900303"/>
            </a:xfrm>
            <a:custGeom>
              <a:avLst/>
              <a:gdLst/>
              <a:ahLst/>
              <a:cxnLst/>
              <a:rect l="l" t="t" r="r" b="b"/>
              <a:pathLst>
                <a:path w="1089406" h="900303">
                  <a:moveTo>
                    <a:pt x="0" y="0"/>
                  </a:moveTo>
                  <a:lnTo>
                    <a:pt x="1089406" y="0"/>
                  </a:lnTo>
                  <a:lnTo>
                    <a:pt x="1089406" y="900303"/>
                  </a:lnTo>
                  <a:lnTo>
                    <a:pt x="0" y="9003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163045" y="8190681"/>
            <a:ext cx="1824571" cy="2083789"/>
            <a:chOff x="0" y="0"/>
            <a:chExt cx="1216381" cy="1389202"/>
          </a:xfrm>
        </p:grpSpPr>
        <p:sp>
          <p:nvSpPr>
            <p:cNvPr id="22" name="Freeform 22"/>
            <p:cNvSpPr/>
            <p:nvPr/>
          </p:nvSpPr>
          <p:spPr>
            <a:xfrm>
              <a:off x="115189" y="483108"/>
              <a:ext cx="114300" cy="842518"/>
            </a:xfrm>
            <a:custGeom>
              <a:avLst/>
              <a:gdLst/>
              <a:ahLst/>
              <a:cxnLst/>
              <a:rect l="l" t="t" r="r" b="b"/>
              <a:pathLst>
                <a:path w="114300" h="842518">
                  <a:moveTo>
                    <a:pt x="76200" y="95250"/>
                  </a:moveTo>
                  <a:lnTo>
                    <a:pt x="76200" y="747395"/>
                  </a:lnTo>
                  <a:lnTo>
                    <a:pt x="38100" y="747395"/>
                  </a:lnTo>
                  <a:lnTo>
                    <a:pt x="38100" y="95250"/>
                  </a:lnTo>
                  <a:close/>
                  <a:moveTo>
                    <a:pt x="0" y="114300"/>
                  </a:moveTo>
                  <a:lnTo>
                    <a:pt x="57150" y="0"/>
                  </a:lnTo>
                  <a:lnTo>
                    <a:pt x="114300" y="114300"/>
                  </a:lnTo>
                  <a:close/>
                  <a:moveTo>
                    <a:pt x="114300" y="728218"/>
                  </a:moveTo>
                  <a:lnTo>
                    <a:pt x="57150" y="842518"/>
                  </a:lnTo>
                  <a:lnTo>
                    <a:pt x="0" y="7282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63500" y="63500"/>
              <a:ext cx="1089406" cy="415544"/>
            </a:xfrm>
            <a:custGeom>
              <a:avLst/>
              <a:gdLst/>
              <a:ahLst/>
              <a:cxnLst/>
              <a:rect l="l" t="t" r="r" b="b"/>
              <a:pathLst>
                <a:path w="1089406" h="415544">
                  <a:moveTo>
                    <a:pt x="0" y="0"/>
                  </a:moveTo>
                  <a:lnTo>
                    <a:pt x="1089406" y="0"/>
                  </a:lnTo>
                  <a:lnTo>
                    <a:pt x="1089406" y="415544"/>
                  </a:lnTo>
                  <a:lnTo>
                    <a:pt x="0" y="41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324673" y="7184569"/>
            <a:ext cx="171450" cy="2762788"/>
            <a:chOff x="0" y="0"/>
            <a:chExt cx="114300" cy="184186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300" cy="1841881"/>
            </a:xfrm>
            <a:custGeom>
              <a:avLst/>
              <a:gdLst/>
              <a:ahLst/>
              <a:cxnLst/>
              <a:rect l="l" t="t" r="r" b="b"/>
              <a:pathLst>
                <a:path w="114300" h="1841881">
                  <a:moveTo>
                    <a:pt x="76200" y="95250"/>
                  </a:moveTo>
                  <a:lnTo>
                    <a:pt x="76200" y="1746631"/>
                  </a:lnTo>
                  <a:lnTo>
                    <a:pt x="38100" y="1746631"/>
                  </a:lnTo>
                  <a:lnTo>
                    <a:pt x="38100" y="95250"/>
                  </a:lnTo>
                  <a:close/>
                  <a:moveTo>
                    <a:pt x="0" y="114300"/>
                  </a:moveTo>
                  <a:lnTo>
                    <a:pt x="57150" y="0"/>
                  </a:lnTo>
                  <a:lnTo>
                    <a:pt x="114300" y="114300"/>
                  </a:lnTo>
                  <a:close/>
                  <a:moveTo>
                    <a:pt x="114300" y="1727581"/>
                  </a:moveTo>
                  <a:lnTo>
                    <a:pt x="57150" y="1841881"/>
                  </a:lnTo>
                  <a:lnTo>
                    <a:pt x="0" y="172758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1756569" y="7311128"/>
            <a:ext cx="1942686" cy="865622"/>
            <a:chOff x="0" y="0"/>
            <a:chExt cx="1295121" cy="5770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95146" cy="577088"/>
            </a:xfrm>
            <a:custGeom>
              <a:avLst/>
              <a:gdLst/>
              <a:ahLst/>
              <a:cxnLst/>
              <a:rect l="l" t="t" r="r" b="b"/>
              <a:pathLst>
                <a:path w="1295146" h="577088">
                  <a:moveTo>
                    <a:pt x="0" y="0"/>
                  </a:moveTo>
                  <a:lnTo>
                    <a:pt x="1295146" y="0"/>
                  </a:lnTo>
                  <a:lnTo>
                    <a:pt x="1295146" y="577088"/>
                  </a:lnTo>
                  <a:lnTo>
                    <a:pt x="0" y="5770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7024692" y="5206665"/>
            <a:ext cx="7921390" cy="1146515"/>
            <a:chOff x="0" y="0"/>
            <a:chExt cx="5280927" cy="764337"/>
          </a:xfrm>
        </p:grpSpPr>
        <p:sp>
          <p:nvSpPr>
            <p:cNvPr id="29" name="Freeform 29"/>
            <p:cNvSpPr/>
            <p:nvPr/>
          </p:nvSpPr>
          <p:spPr>
            <a:xfrm>
              <a:off x="63500" y="586486"/>
              <a:ext cx="5153914" cy="114300"/>
            </a:xfrm>
            <a:custGeom>
              <a:avLst/>
              <a:gdLst/>
              <a:ahLst/>
              <a:cxnLst/>
              <a:rect l="l" t="t" r="r" b="b"/>
              <a:pathLst>
                <a:path w="5153914" h="114300">
                  <a:moveTo>
                    <a:pt x="95250" y="38100"/>
                  </a:moveTo>
                  <a:lnTo>
                    <a:pt x="5058664" y="38100"/>
                  </a:lnTo>
                  <a:lnTo>
                    <a:pt x="5058664" y="76200"/>
                  </a:lnTo>
                  <a:lnTo>
                    <a:pt x="95250" y="76200"/>
                  </a:lnTo>
                  <a:close/>
                  <a:moveTo>
                    <a:pt x="114300" y="114300"/>
                  </a:moveTo>
                  <a:lnTo>
                    <a:pt x="0" y="57150"/>
                  </a:lnTo>
                  <a:lnTo>
                    <a:pt x="114300" y="0"/>
                  </a:lnTo>
                  <a:close/>
                  <a:moveTo>
                    <a:pt x="5039614" y="0"/>
                  </a:moveTo>
                  <a:lnTo>
                    <a:pt x="5153914" y="57150"/>
                  </a:lnTo>
                  <a:lnTo>
                    <a:pt x="5039614" y="1143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987550" y="63500"/>
              <a:ext cx="1295019" cy="415544"/>
            </a:xfrm>
            <a:custGeom>
              <a:avLst/>
              <a:gdLst/>
              <a:ahLst/>
              <a:cxnLst/>
              <a:rect l="l" t="t" r="r" b="b"/>
              <a:pathLst>
                <a:path w="1295019" h="415544">
                  <a:moveTo>
                    <a:pt x="0" y="0"/>
                  </a:moveTo>
                  <a:lnTo>
                    <a:pt x="1295019" y="0"/>
                  </a:lnTo>
                  <a:lnTo>
                    <a:pt x="1295019" y="415544"/>
                  </a:lnTo>
                  <a:lnTo>
                    <a:pt x="0" y="415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012451" y="1531920"/>
            <a:ext cx="3518297" cy="19045"/>
            <a:chOff x="0" y="0"/>
            <a:chExt cx="2345525" cy="127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45563" cy="12700"/>
            </a:xfrm>
            <a:custGeom>
              <a:avLst/>
              <a:gdLst/>
              <a:ahLst/>
              <a:cxnLst/>
              <a:rect l="l" t="t" r="r" b="b"/>
              <a:pathLst>
                <a:path w="2345563" h="12700">
                  <a:moveTo>
                    <a:pt x="0" y="0"/>
                  </a:moveTo>
                  <a:lnTo>
                    <a:pt x="2345563" y="0"/>
                  </a:lnTo>
                  <a:lnTo>
                    <a:pt x="2345563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4998060" y="5717715"/>
            <a:ext cx="2399157" cy="4324898"/>
            <a:chOff x="0" y="0"/>
            <a:chExt cx="1599438" cy="2883268"/>
          </a:xfrm>
        </p:grpSpPr>
        <p:sp>
          <p:nvSpPr>
            <p:cNvPr id="34" name="Freeform 34"/>
            <p:cNvSpPr/>
            <p:nvPr/>
          </p:nvSpPr>
          <p:spPr>
            <a:xfrm>
              <a:off x="63500" y="63500"/>
              <a:ext cx="114300" cy="2756281"/>
            </a:xfrm>
            <a:custGeom>
              <a:avLst/>
              <a:gdLst/>
              <a:ahLst/>
              <a:cxnLst/>
              <a:rect l="l" t="t" r="r" b="b"/>
              <a:pathLst>
                <a:path w="114300" h="2756281">
                  <a:moveTo>
                    <a:pt x="76200" y="95250"/>
                  </a:moveTo>
                  <a:lnTo>
                    <a:pt x="76200" y="2661031"/>
                  </a:lnTo>
                  <a:lnTo>
                    <a:pt x="38100" y="2661031"/>
                  </a:lnTo>
                  <a:lnTo>
                    <a:pt x="38100" y="95250"/>
                  </a:lnTo>
                  <a:close/>
                  <a:moveTo>
                    <a:pt x="0" y="114300"/>
                  </a:moveTo>
                  <a:lnTo>
                    <a:pt x="57150" y="0"/>
                  </a:lnTo>
                  <a:lnTo>
                    <a:pt x="114300" y="114300"/>
                  </a:lnTo>
                  <a:close/>
                  <a:moveTo>
                    <a:pt x="114300" y="2641981"/>
                  </a:moveTo>
                  <a:lnTo>
                    <a:pt x="57150" y="2756281"/>
                  </a:lnTo>
                  <a:lnTo>
                    <a:pt x="0" y="264198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40792" y="293878"/>
              <a:ext cx="1295146" cy="415417"/>
            </a:xfrm>
            <a:custGeom>
              <a:avLst/>
              <a:gdLst/>
              <a:ahLst/>
              <a:cxnLst/>
              <a:rect l="l" t="t" r="r" b="b"/>
              <a:pathLst>
                <a:path w="1295146" h="415417">
                  <a:moveTo>
                    <a:pt x="0" y="0"/>
                  </a:moveTo>
                  <a:lnTo>
                    <a:pt x="1295146" y="0"/>
                  </a:lnTo>
                  <a:lnTo>
                    <a:pt x="1295146" y="415417"/>
                  </a:lnTo>
                  <a:lnTo>
                    <a:pt x="0" y="415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149611" y="888125"/>
            <a:ext cx="3028879" cy="175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8"/>
              </a:lnSpc>
            </a:pPr>
            <a:r>
              <a:rPr lang="en-US" sz="225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EAST VIEWS </a:t>
            </a: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Estate</a:t>
            </a:r>
          </a:p>
          <a:p>
            <a:pPr algn="l">
              <a:lnSpc>
                <a:spcPts val="1152"/>
              </a:lnSpc>
            </a:pP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Marikina River</a:t>
            </a:r>
          </a:p>
          <a:p>
            <a:pPr algn="l">
              <a:lnSpc>
                <a:spcPts val="4248"/>
              </a:lnSpc>
            </a:pP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Antipolo Mountain Range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296901" y="7363601"/>
            <a:ext cx="1420735" cy="74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5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Highest possible point of the mall (worst case)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767410" y="6869825"/>
            <a:ext cx="1376701" cy="122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Distance between lowest </a:t>
            </a:r>
          </a:p>
          <a:p>
            <a:pPr algn="l">
              <a:lnSpc>
                <a:spcPts val="2159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resi balcony </a:t>
            </a:r>
          </a:p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with nearest point of the mall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616588" y="4474097"/>
            <a:ext cx="850178" cy="50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Height in meters of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798710" y="4925582"/>
            <a:ext cx="434497" cy="30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9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PNST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106892" y="9635885"/>
            <a:ext cx="847306" cy="50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Width of Es</a:t>
            </a:r>
            <a:r>
              <a:rPr lang="en-US" sz="164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pl</a:t>
            </a:r>
            <a:r>
              <a:rPr lang="en-US" sz="164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anade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092844" y="4487813"/>
            <a:ext cx="781655" cy="50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95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Distance between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943968" y="4963301"/>
            <a:ext cx="1041344" cy="27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5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PNT and PST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412209" y="6558929"/>
            <a:ext cx="1354798" cy="122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Distance between PNST </a:t>
            </a:r>
          </a:p>
          <a:p>
            <a:pPr algn="l">
              <a:lnSpc>
                <a:spcPts val="2159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 the nearest </a:t>
            </a:r>
          </a:p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building line across the river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395460" y="8337437"/>
            <a:ext cx="1320837" cy="50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Height of Parklinks Bridge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0245052" y="5351921"/>
            <a:ext cx="1541593" cy="27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Distance between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0297444" y="5580521"/>
            <a:ext cx="1391031" cy="271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PNST and Lattice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893729" y="7363601"/>
            <a:ext cx="1695398" cy="74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5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Highest possible height of this parcel (based on FAR)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496451" y="6211457"/>
            <a:ext cx="1653564" cy="500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649">
                <a:solidFill>
                  <a:srgbClr val="FF0000"/>
                </a:solidFill>
                <a:latin typeface="Calibri (MS)"/>
                <a:ea typeface="Calibri (MS)"/>
                <a:cs typeface="Calibri (MS)"/>
                <a:sym typeface="Calibri (MS)"/>
              </a:rPr>
              <a:t>Height and number of floors of Lattice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271719" y="9326909"/>
            <a:ext cx="5552837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EAST VIEW FROM THE 55TH FLOOR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40583" cy="10287000"/>
          </a:xfrm>
          <a:custGeom>
            <a:avLst/>
            <a:gdLst/>
            <a:ahLst/>
            <a:cxnLst/>
            <a:rect l="l" t="t" r="r" b="b"/>
            <a:pathLst>
              <a:path w="14040583" h="10287000">
                <a:moveTo>
                  <a:pt x="0" y="0"/>
                </a:moveTo>
                <a:lnTo>
                  <a:pt x="14040583" y="0"/>
                </a:lnTo>
                <a:lnTo>
                  <a:pt x="140405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495419" y="8491990"/>
            <a:ext cx="900112" cy="1494973"/>
            <a:chOff x="0" y="0"/>
            <a:chExt cx="600075" cy="9966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0075" cy="996696"/>
            </a:xfrm>
            <a:custGeom>
              <a:avLst/>
              <a:gdLst/>
              <a:ahLst/>
              <a:cxnLst/>
              <a:rect l="l" t="t" r="r" b="b"/>
              <a:pathLst>
                <a:path w="600075" h="996696">
                  <a:moveTo>
                    <a:pt x="0" y="0"/>
                  </a:moveTo>
                  <a:lnTo>
                    <a:pt x="600075" y="0"/>
                  </a:lnTo>
                  <a:lnTo>
                    <a:pt x="600075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3570882" y="6151926"/>
            <a:ext cx="4780512" cy="4230329"/>
          </a:xfrm>
          <a:custGeom>
            <a:avLst/>
            <a:gdLst/>
            <a:ahLst/>
            <a:cxnLst/>
            <a:rect l="l" t="t" r="r" b="b"/>
            <a:pathLst>
              <a:path w="4780512" h="4230329">
                <a:moveTo>
                  <a:pt x="0" y="0"/>
                </a:moveTo>
                <a:lnTo>
                  <a:pt x="4780512" y="0"/>
                </a:lnTo>
                <a:lnTo>
                  <a:pt x="4780512" y="4230329"/>
                </a:lnTo>
                <a:lnTo>
                  <a:pt x="0" y="4230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80429" y="7895230"/>
            <a:ext cx="1310635" cy="1676395"/>
          </a:xfrm>
          <a:custGeom>
            <a:avLst/>
            <a:gdLst/>
            <a:ahLst/>
            <a:cxnLst/>
            <a:rect l="l" t="t" r="r" b="b"/>
            <a:pathLst>
              <a:path w="1310635" h="1676395">
                <a:moveTo>
                  <a:pt x="0" y="0"/>
                </a:moveTo>
                <a:lnTo>
                  <a:pt x="1310636" y="0"/>
                </a:lnTo>
                <a:lnTo>
                  <a:pt x="1310636" y="1676395"/>
                </a:lnTo>
                <a:lnTo>
                  <a:pt x="0" y="1676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122758" y="7528555"/>
            <a:ext cx="1732774" cy="733335"/>
            <a:chOff x="0" y="0"/>
            <a:chExt cx="1155179" cy="4888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5192" cy="488823"/>
            </a:xfrm>
            <a:custGeom>
              <a:avLst/>
              <a:gdLst/>
              <a:ahLst/>
              <a:cxnLst/>
              <a:rect l="l" t="t" r="r" b="b"/>
              <a:pathLst>
                <a:path w="1155192" h="488823">
                  <a:moveTo>
                    <a:pt x="0" y="0"/>
                  </a:moveTo>
                  <a:lnTo>
                    <a:pt x="1155192" y="0"/>
                  </a:lnTo>
                  <a:lnTo>
                    <a:pt x="1155192" y="488823"/>
                  </a:lnTo>
                  <a:lnTo>
                    <a:pt x="0" y="48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027503" y="6446691"/>
            <a:ext cx="3162138" cy="3935563"/>
          </a:xfrm>
          <a:custGeom>
            <a:avLst/>
            <a:gdLst/>
            <a:ahLst/>
            <a:cxnLst/>
            <a:rect l="l" t="t" r="r" b="b"/>
            <a:pathLst>
              <a:path w="3162138" h="3935563">
                <a:moveTo>
                  <a:pt x="0" y="0"/>
                </a:moveTo>
                <a:lnTo>
                  <a:pt x="3162138" y="0"/>
                </a:lnTo>
                <a:lnTo>
                  <a:pt x="3162138" y="3935564"/>
                </a:lnTo>
                <a:lnTo>
                  <a:pt x="0" y="393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22758" y="9026871"/>
            <a:ext cx="1671037" cy="724433"/>
          </a:xfrm>
          <a:custGeom>
            <a:avLst/>
            <a:gdLst/>
            <a:ahLst/>
            <a:cxnLst/>
            <a:rect l="l" t="t" r="r" b="b"/>
            <a:pathLst>
              <a:path w="1671037" h="724433">
                <a:moveTo>
                  <a:pt x="0" y="0"/>
                </a:moveTo>
                <a:lnTo>
                  <a:pt x="1671037" y="0"/>
                </a:lnTo>
                <a:lnTo>
                  <a:pt x="1671037" y="724433"/>
                </a:lnTo>
                <a:lnTo>
                  <a:pt x="0" y="724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154491" y="7427743"/>
            <a:ext cx="1879263" cy="949576"/>
          </a:xfrm>
          <a:custGeom>
            <a:avLst/>
            <a:gdLst/>
            <a:ahLst/>
            <a:cxnLst/>
            <a:rect l="l" t="t" r="r" b="b"/>
            <a:pathLst>
              <a:path w="1879263" h="949576">
                <a:moveTo>
                  <a:pt x="0" y="0"/>
                </a:moveTo>
                <a:lnTo>
                  <a:pt x="1879263" y="0"/>
                </a:lnTo>
                <a:lnTo>
                  <a:pt x="1879263" y="949575"/>
                </a:lnTo>
                <a:lnTo>
                  <a:pt x="0" y="94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987859" y="1375558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14730" y="2278299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582287" y="2063044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899419" y="1521190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300984" y="5432250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321547" y="3029979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6"/>
                </a:lnTo>
                <a:lnTo>
                  <a:pt x="0" y="275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16684" y="173736"/>
            <a:ext cx="2624328" cy="1682496"/>
          </a:xfrm>
          <a:custGeom>
            <a:avLst/>
            <a:gdLst/>
            <a:ahLst/>
            <a:cxnLst/>
            <a:rect l="l" t="t" r="r" b="b"/>
            <a:pathLst>
              <a:path w="2624328" h="1682496">
                <a:moveTo>
                  <a:pt x="0" y="0"/>
                </a:moveTo>
                <a:lnTo>
                  <a:pt x="2624328" y="0"/>
                </a:lnTo>
                <a:lnTo>
                  <a:pt x="2624328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558634" y="1631947"/>
            <a:ext cx="3169925" cy="495148"/>
            <a:chOff x="0" y="0"/>
            <a:chExt cx="2113280" cy="3300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113280" cy="330073"/>
            </a:xfrm>
            <a:custGeom>
              <a:avLst/>
              <a:gdLst/>
              <a:ahLst/>
              <a:cxnLst/>
              <a:rect l="l" t="t" r="r" b="b"/>
              <a:pathLst>
                <a:path w="2113280" h="330073">
                  <a:moveTo>
                    <a:pt x="0" y="0"/>
                  </a:moveTo>
                  <a:lnTo>
                    <a:pt x="2113280" y="0"/>
                  </a:lnTo>
                  <a:lnTo>
                    <a:pt x="2113280" y="330073"/>
                  </a:lnTo>
                  <a:lnTo>
                    <a:pt x="0" y="330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568764" y="6743486"/>
            <a:ext cx="854935" cy="4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"/>
              </a:lnSpc>
            </a:pPr>
            <a:r>
              <a:rPr lang="en-US" sz="1199" b="1" spc="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WACK-WACK VILLAGE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62281" y="1563410"/>
            <a:ext cx="459657" cy="4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11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WHITE PLAINS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669205" y="1806712"/>
            <a:ext cx="1100666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CAMP CRAME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88579" y="2702824"/>
            <a:ext cx="1487343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CAMP AGUINALDO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75761" y="5875792"/>
            <a:ext cx="1461311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THE MEDICAL CITY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361116" y="2548519"/>
            <a:ext cx="1004783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CHRIST THE KING PARISH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713868" y="1957588"/>
            <a:ext cx="1204136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ST. PIO CHAPEL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783505" y="2917793"/>
            <a:ext cx="1670023" cy="40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Key Institutions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232775" y="1628489"/>
            <a:ext cx="1828529" cy="40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222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VICINITY MAP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70914" y="2308493"/>
            <a:ext cx="915929" cy="43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spc="177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legend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r="-2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364992" y="5143500"/>
            <a:ext cx="3044952" cy="4338828"/>
          </a:xfrm>
          <a:custGeom>
            <a:avLst/>
            <a:gdLst/>
            <a:ahLst/>
            <a:cxnLst/>
            <a:rect l="l" t="t" r="r" b="b"/>
            <a:pathLst>
              <a:path w="3044952" h="4338828">
                <a:moveTo>
                  <a:pt x="0" y="0"/>
                </a:moveTo>
                <a:lnTo>
                  <a:pt x="3044952" y="0"/>
                </a:lnTo>
                <a:lnTo>
                  <a:pt x="3044952" y="4338828"/>
                </a:lnTo>
                <a:lnTo>
                  <a:pt x="0" y="4338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57252" y="1531920"/>
            <a:ext cx="3228032" cy="19045"/>
            <a:chOff x="0" y="0"/>
            <a:chExt cx="2152028" cy="12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52015" cy="12700"/>
            </a:xfrm>
            <a:custGeom>
              <a:avLst/>
              <a:gdLst/>
              <a:ahLst/>
              <a:cxnLst/>
              <a:rect l="l" t="t" r="r" b="b"/>
              <a:pathLst>
                <a:path w="2152015" h="12700">
                  <a:moveTo>
                    <a:pt x="0" y="0"/>
                  </a:moveTo>
                  <a:lnTo>
                    <a:pt x="2152015" y="0"/>
                  </a:lnTo>
                  <a:lnTo>
                    <a:pt x="2152015" y="1270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4412" y="888125"/>
            <a:ext cx="1952315" cy="175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8"/>
              </a:lnSpc>
            </a:pPr>
            <a:r>
              <a:rPr lang="en-US" sz="225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WEST VIEWS </a:t>
            </a: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Green Meadows</a:t>
            </a:r>
          </a:p>
          <a:p>
            <a:pPr algn="l">
              <a:lnSpc>
                <a:spcPts val="1152"/>
              </a:lnSpc>
            </a:pP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San Juan</a:t>
            </a:r>
          </a:p>
          <a:p>
            <a:pPr algn="l">
              <a:lnSpc>
                <a:spcPts val="4248"/>
              </a:lnSpc>
            </a:pPr>
            <a:r>
              <a:rPr lang="en-US" sz="2250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Ortigas Skyline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154662" y="9326909"/>
            <a:ext cx="5673080" cy="573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WEST VIEW FROM THE 55TH FLOOR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69685" y="2407058"/>
            <a:ext cx="4619520" cy="5047745"/>
          </a:xfrm>
          <a:custGeom>
            <a:avLst/>
            <a:gdLst/>
            <a:ahLst/>
            <a:cxnLst/>
            <a:rect l="l" t="t" r="r" b="b"/>
            <a:pathLst>
              <a:path w="4619520" h="5047745">
                <a:moveTo>
                  <a:pt x="0" y="0"/>
                </a:moveTo>
                <a:lnTo>
                  <a:pt x="4619521" y="0"/>
                </a:lnTo>
                <a:lnTo>
                  <a:pt x="4619521" y="5047745"/>
                </a:lnTo>
                <a:lnTo>
                  <a:pt x="0" y="5047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35728" y="3717365"/>
            <a:ext cx="6277699" cy="135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5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Low-emissivity or low-e glass is used to minimize the amount of heat that travels through the glass without sacrificing the amount of light that enters.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35728" y="5226325"/>
            <a:ext cx="108814" cy="1141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99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  <a:p>
            <a:pPr algn="just">
              <a:lnSpc>
                <a:spcPts val="1199"/>
              </a:lnSpc>
            </a:pPr>
            <a:r>
              <a:rPr lang="en-US" sz="23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4353" y="5180024"/>
            <a:ext cx="5578283" cy="159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keeps your home cool all-year round</a:t>
            </a:r>
          </a:p>
          <a:p>
            <a:pPr algn="l">
              <a:lnSpc>
                <a:spcPts val="1199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protects your furniture and furnishings from </a:t>
            </a:r>
          </a:p>
          <a:p>
            <a:pPr algn="l">
              <a:lnSpc>
                <a:spcPts val="5711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heat damage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5728" y="2616737"/>
            <a:ext cx="4630491" cy="635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17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Low-Emissivity Glass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84475" y="3522288"/>
            <a:ext cx="1288961" cy="80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4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Solar energy is reflected back outside.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357012" y="5210880"/>
            <a:ext cx="1135685" cy="764610"/>
            <a:chOff x="0" y="0"/>
            <a:chExt cx="1514246" cy="1019480"/>
          </a:xfrm>
        </p:grpSpPr>
        <p:sp>
          <p:nvSpPr>
            <p:cNvPr id="10" name="TextBox 10"/>
            <p:cNvSpPr txBox="1"/>
            <p:nvPr/>
          </p:nvSpPr>
          <p:spPr>
            <a:xfrm>
              <a:off x="103118" y="-38100"/>
              <a:ext cx="1368914" cy="374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UV rays are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91084"/>
              <a:ext cx="1514246" cy="728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reflected back outside.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138649" y="4200468"/>
            <a:ext cx="1093708" cy="1016070"/>
            <a:chOff x="0" y="0"/>
            <a:chExt cx="1458278" cy="1354760"/>
          </a:xfrm>
        </p:grpSpPr>
        <p:sp>
          <p:nvSpPr>
            <p:cNvPr id="13" name="TextBox 13"/>
            <p:cNvSpPr txBox="1"/>
            <p:nvPr/>
          </p:nvSpPr>
          <p:spPr>
            <a:xfrm>
              <a:off x="238125" y="-38100"/>
              <a:ext cx="1035882" cy="374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The cool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91084"/>
              <a:ext cx="1458277" cy="1063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temperature stays inside </a:t>
              </a:r>
            </a:p>
            <a:p>
              <a:pPr algn="just">
                <a:lnSpc>
                  <a:spcPts val="1727"/>
                </a:lnSpc>
              </a:pPr>
              <a:r>
                <a:rPr lang="en-US" sz="1649" spc="1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your home.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935728" y="3717365"/>
            <a:ext cx="6277699" cy="135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5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Low-emissivity or low-e glass is used to minimize the amount of heat that travels through the glass without sacrificing the amount of light that enters.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64353" y="5180024"/>
            <a:ext cx="5578283" cy="159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keeps your home cool all-year round</a:t>
            </a:r>
          </a:p>
          <a:p>
            <a:pPr algn="l">
              <a:lnSpc>
                <a:spcPts val="1199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protects your furniture and furnishings from </a:t>
            </a:r>
          </a:p>
          <a:p>
            <a:pPr algn="l">
              <a:lnSpc>
                <a:spcPts val="5711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heat damage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84475" y="3522288"/>
            <a:ext cx="1288961" cy="80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4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Solar energy is reflected back outside.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361113" y="5216538"/>
            <a:ext cx="1135685" cy="764610"/>
            <a:chOff x="0" y="0"/>
            <a:chExt cx="1514246" cy="1019480"/>
          </a:xfrm>
        </p:grpSpPr>
        <p:sp>
          <p:nvSpPr>
            <p:cNvPr id="19" name="TextBox 19"/>
            <p:cNvSpPr txBox="1"/>
            <p:nvPr/>
          </p:nvSpPr>
          <p:spPr>
            <a:xfrm>
              <a:off x="103118" y="-38100"/>
              <a:ext cx="1368914" cy="374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UV rays are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91084"/>
              <a:ext cx="1514246" cy="728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reflected back outside.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284475" y="3524031"/>
            <a:ext cx="1288961" cy="802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164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Solar energy is reflected back outside. 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5138649" y="4200468"/>
            <a:ext cx="1093708" cy="1016070"/>
            <a:chOff x="0" y="0"/>
            <a:chExt cx="1458278" cy="1354760"/>
          </a:xfrm>
        </p:grpSpPr>
        <p:sp>
          <p:nvSpPr>
            <p:cNvPr id="23" name="TextBox 23"/>
            <p:cNvSpPr txBox="1"/>
            <p:nvPr/>
          </p:nvSpPr>
          <p:spPr>
            <a:xfrm>
              <a:off x="238125" y="-38100"/>
              <a:ext cx="1035882" cy="374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The cool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291084"/>
              <a:ext cx="1458277" cy="1063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temperature stays inside </a:t>
              </a:r>
            </a:p>
            <a:p>
              <a:pPr algn="just">
                <a:lnSpc>
                  <a:spcPts val="1727"/>
                </a:lnSpc>
              </a:pPr>
              <a:r>
                <a:rPr lang="en-US" sz="1649" spc="1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your home.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138649" y="4200468"/>
            <a:ext cx="1093708" cy="1016070"/>
            <a:chOff x="0" y="0"/>
            <a:chExt cx="1458278" cy="1354760"/>
          </a:xfrm>
        </p:grpSpPr>
        <p:sp>
          <p:nvSpPr>
            <p:cNvPr id="26" name="TextBox 26"/>
            <p:cNvSpPr txBox="1"/>
            <p:nvPr/>
          </p:nvSpPr>
          <p:spPr>
            <a:xfrm>
              <a:off x="238125" y="-38100"/>
              <a:ext cx="1035882" cy="374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The cool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291084"/>
              <a:ext cx="1458277" cy="1063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039"/>
                </a:lnSpc>
              </a:pPr>
              <a:r>
                <a:rPr lang="en-US" sz="1649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temperature stays inside </a:t>
              </a:r>
            </a:p>
            <a:p>
              <a:pPr algn="just">
                <a:lnSpc>
                  <a:spcPts val="1727"/>
                </a:lnSpc>
              </a:pPr>
              <a:r>
                <a:rPr lang="en-US" sz="1649" spc="1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your home.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935728" y="3717365"/>
            <a:ext cx="6277699" cy="1359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5"/>
              </a:lnSpc>
            </a:pPr>
            <a:r>
              <a:rPr lang="en-US" sz="23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Low-emissivity or low-e glass is used to minimize the amount of heat that travels through the glass without sacrificing the amount of light that enters.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3036" y="522765"/>
            <a:ext cx="13215952" cy="9590970"/>
          </a:xfrm>
          <a:custGeom>
            <a:avLst/>
            <a:gdLst/>
            <a:ahLst/>
            <a:cxnLst/>
            <a:rect l="l" t="t" r="r" b="b"/>
            <a:pathLst>
              <a:path w="13215952" h="9590970">
                <a:moveTo>
                  <a:pt x="0" y="0"/>
                </a:moveTo>
                <a:lnTo>
                  <a:pt x="13215952" y="0"/>
                </a:lnTo>
                <a:lnTo>
                  <a:pt x="13215952" y="9590970"/>
                </a:lnTo>
                <a:lnTo>
                  <a:pt x="0" y="9590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424407" y="2410216"/>
            <a:ext cx="1490743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HORIZON TERRACE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73239" y="8955415"/>
            <a:ext cx="1188691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AMENITY DECK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76736" y="9430903"/>
            <a:ext cx="2404786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RETAIL PODIUM AND PARKING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14169" y="8955415"/>
            <a:ext cx="1188691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AMENITY DECK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17666" y="9430903"/>
            <a:ext cx="2404786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RETAIL PODIUM AND PARKING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6107" y="8861160"/>
            <a:ext cx="843691" cy="94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1800" spc="5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10F GF TO 9F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79267" y="4477755"/>
            <a:ext cx="1524619" cy="60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2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CLASSIC FLOORS 11F TO 34F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06535" y="559551"/>
            <a:ext cx="1111553" cy="60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2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SKY FLOORS 47F TO 55F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63610" y="2347203"/>
            <a:ext cx="1666194" cy="61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67"/>
              </a:lnSpc>
            </a:pPr>
            <a:r>
              <a:rPr lang="en-US" sz="17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HORIZON FLOORS 35F TO 46F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51585" y="197220"/>
            <a:ext cx="182827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EAST-FACING UNITS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63911" y="188076"/>
            <a:ext cx="1903566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WEST-FACING UNITS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71903" y="431916"/>
            <a:ext cx="1311778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SKY VILLA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71903" y="1012941"/>
            <a:ext cx="1335796" cy="5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1799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SKY SUITE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71903" y="1584441"/>
            <a:ext cx="1335796" cy="5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1799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SKY SUITE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71903" y="2242428"/>
            <a:ext cx="1865705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HORIZON VILLA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71903" y="2813928"/>
            <a:ext cx="1889722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HORIZON SUITE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71903" y="3385428"/>
            <a:ext cx="1889722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HORIZON SUITE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71903" y="4382124"/>
            <a:ext cx="2295716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CORNER RESIDENCE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71903" y="4953624"/>
            <a:ext cx="2251510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CLASSIC RESIDENCE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71903" y="5525124"/>
            <a:ext cx="2251510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1BR CLASSIC RESIDENCE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" y="2"/>
            <a:ext cx="18287700" cy="10287000"/>
          </a:xfrm>
          <a:custGeom>
            <a:avLst/>
            <a:gdLst/>
            <a:ahLst/>
            <a:cxnLst/>
            <a:rect l="l" t="t" r="r" b="b"/>
            <a:pathLst>
              <a:path w="18287700" h="10287000">
                <a:moveTo>
                  <a:pt x="0" y="0"/>
                </a:moveTo>
                <a:lnTo>
                  <a:pt x="18287700" y="0"/>
                </a:lnTo>
                <a:lnTo>
                  <a:pt x="182877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094" t="-2444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86393" y="262157"/>
            <a:ext cx="3301070" cy="63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171">
                <a:solidFill>
                  <a:srgbClr val="3C563C"/>
                </a:solidFill>
                <a:latin typeface="Calibri (MS)"/>
                <a:ea typeface="Calibri (MS)"/>
                <a:cs typeface="Calibri (MS)"/>
                <a:sym typeface="Calibri (MS)"/>
              </a:rPr>
              <a:t>Spacious balcony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8705" y="1698527"/>
            <a:ext cx="15690590" cy="6265840"/>
            <a:chOff x="0" y="0"/>
            <a:chExt cx="20920786" cy="8354454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2440591"/>
              <a:ext cx="9735826" cy="5913863"/>
              <a:chOff x="0" y="0"/>
              <a:chExt cx="4867910" cy="295694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67910" cy="2956941"/>
              </a:xfrm>
              <a:custGeom>
                <a:avLst/>
                <a:gdLst/>
                <a:ahLst/>
                <a:cxnLst/>
                <a:rect l="l" t="t" r="r" b="b"/>
                <a:pathLst>
                  <a:path w="4867910" h="2956941">
                    <a:moveTo>
                      <a:pt x="0" y="0"/>
                    </a:moveTo>
                    <a:lnTo>
                      <a:pt x="0" y="2956941"/>
                    </a:lnTo>
                    <a:lnTo>
                      <a:pt x="4867910" y="2956941"/>
                    </a:lnTo>
                    <a:lnTo>
                      <a:pt x="4867910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2440591"/>
              <a:ext cx="9735826" cy="5913863"/>
            </a:xfrm>
            <a:custGeom>
              <a:avLst/>
              <a:gdLst/>
              <a:ahLst/>
              <a:cxnLst/>
              <a:rect l="l" t="t" r="r" b="b"/>
              <a:pathLst>
                <a:path w="9735826" h="5913863">
                  <a:moveTo>
                    <a:pt x="0" y="0"/>
                  </a:moveTo>
                  <a:lnTo>
                    <a:pt x="9735826" y="0"/>
                  </a:lnTo>
                  <a:lnTo>
                    <a:pt x="9735826" y="5913863"/>
                  </a:lnTo>
                  <a:lnTo>
                    <a:pt x="0" y="5913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0590" t="-200595" r="-116075" b="-12767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0947749" y="1561910"/>
              <a:ext cx="9973037" cy="6469590"/>
              <a:chOff x="0" y="0"/>
              <a:chExt cx="4986515" cy="32347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986528" cy="3234817"/>
              </a:xfrm>
              <a:custGeom>
                <a:avLst/>
                <a:gdLst/>
                <a:ahLst/>
                <a:cxnLst/>
                <a:rect l="l" t="t" r="r" b="b"/>
                <a:pathLst>
                  <a:path w="4986528" h="3234817">
                    <a:moveTo>
                      <a:pt x="0" y="0"/>
                    </a:moveTo>
                    <a:lnTo>
                      <a:pt x="0" y="3234817"/>
                    </a:lnTo>
                    <a:lnTo>
                      <a:pt x="4986528" y="3234817"/>
                    </a:lnTo>
                    <a:lnTo>
                      <a:pt x="4986528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0947749" y="1561910"/>
              <a:ext cx="9973037" cy="6469590"/>
            </a:xfrm>
            <a:custGeom>
              <a:avLst/>
              <a:gdLst/>
              <a:ahLst/>
              <a:cxnLst/>
              <a:rect l="l" t="t" r="r" b="b"/>
              <a:pathLst>
                <a:path w="9973037" h="6469590">
                  <a:moveTo>
                    <a:pt x="0" y="0"/>
                  </a:moveTo>
                  <a:lnTo>
                    <a:pt x="9973037" y="0"/>
                  </a:lnTo>
                  <a:lnTo>
                    <a:pt x="9973037" y="6469589"/>
                  </a:lnTo>
                  <a:lnTo>
                    <a:pt x="0" y="646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074" t="-169221" r="-216570" b="-1222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04295" y="7717517"/>
              <a:ext cx="6046794" cy="44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STANDARD UNIT WINDOW HEIGHT: 2.4 METERS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422211" y="7717517"/>
              <a:ext cx="5124774" cy="44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SKY UNIT WINDOW HEIGHT: 2.7 METERS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465866" y="-133350"/>
              <a:ext cx="7663835" cy="80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 spc="168">
                  <a:solidFill>
                    <a:srgbClr val="3C563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Maximized Natural Light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98705" y="1698527"/>
            <a:ext cx="15690590" cy="6265840"/>
            <a:chOff x="0" y="0"/>
            <a:chExt cx="20920786" cy="8354454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0" y="2440591"/>
              <a:ext cx="9735826" cy="5913863"/>
              <a:chOff x="0" y="0"/>
              <a:chExt cx="4867910" cy="295694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867910" cy="2956941"/>
              </a:xfrm>
              <a:custGeom>
                <a:avLst/>
                <a:gdLst/>
                <a:ahLst/>
                <a:cxnLst/>
                <a:rect l="l" t="t" r="r" b="b"/>
                <a:pathLst>
                  <a:path w="4867910" h="2956941">
                    <a:moveTo>
                      <a:pt x="0" y="0"/>
                    </a:moveTo>
                    <a:lnTo>
                      <a:pt x="0" y="2956941"/>
                    </a:lnTo>
                    <a:lnTo>
                      <a:pt x="4867910" y="2956941"/>
                    </a:lnTo>
                    <a:lnTo>
                      <a:pt x="4867910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2440591"/>
              <a:ext cx="9735826" cy="5913863"/>
            </a:xfrm>
            <a:custGeom>
              <a:avLst/>
              <a:gdLst/>
              <a:ahLst/>
              <a:cxnLst/>
              <a:rect l="l" t="t" r="r" b="b"/>
              <a:pathLst>
                <a:path w="9735826" h="5913863">
                  <a:moveTo>
                    <a:pt x="0" y="0"/>
                  </a:moveTo>
                  <a:lnTo>
                    <a:pt x="9735826" y="0"/>
                  </a:lnTo>
                  <a:lnTo>
                    <a:pt x="9735826" y="5913863"/>
                  </a:lnTo>
                  <a:lnTo>
                    <a:pt x="0" y="5913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0590" t="-200595" r="-116075" b="-12767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0947749" y="1561910"/>
              <a:ext cx="9973037" cy="6469590"/>
              <a:chOff x="0" y="0"/>
              <a:chExt cx="4986515" cy="323479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86528" cy="3234817"/>
              </a:xfrm>
              <a:custGeom>
                <a:avLst/>
                <a:gdLst/>
                <a:ahLst/>
                <a:cxnLst/>
                <a:rect l="l" t="t" r="r" b="b"/>
                <a:pathLst>
                  <a:path w="4986528" h="3234817">
                    <a:moveTo>
                      <a:pt x="0" y="0"/>
                    </a:moveTo>
                    <a:lnTo>
                      <a:pt x="0" y="3234817"/>
                    </a:lnTo>
                    <a:lnTo>
                      <a:pt x="4986528" y="3234817"/>
                    </a:lnTo>
                    <a:lnTo>
                      <a:pt x="4986528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0947749" y="1561910"/>
              <a:ext cx="9973037" cy="6469590"/>
            </a:xfrm>
            <a:custGeom>
              <a:avLst/>
              <a:gdLst/>
              <a:ahLst/>
              <a:cxnLst/>
              <a:rect l="l" t="t" r="r" b="b"/>
              <a:pathLst>
                <a:path w="9973037" h="6469590">
                  <a:moveTo>
                    <a:pt x="0" y="0"/>
                  </a:moveTo>
                  <a:lnTo>
                    <a:pt x="9973037" y="0"/>
                  </a:lnTo>
                  <a:lnTo>
                    <a:pt x="9973037" y="6469589"/>
                  </a:lnTo>
                  <a:lnTo>
                    <a:pt x="0" y="646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074" t="-169221" r="-216570" b="-1222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904295" y="7717517"/>
              <a:ext cx="6046794" cy="44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STANDARD UNIT WINDOW HEIGHT: 2.4 METERS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3422211" y="7717517"/>
              <a:ext cx="5124774" cy="44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SKY UNIT WINDOW HEIGHT: 2.7 METERS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465866" y="-133350"/>
              <a:ext cx="7663835" cy="80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 spc="168">
                  <a:solidFill>
                    <a:srgbClr val="3C563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Maximized Natural Light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98705" y="1698527"/>
            <a:ext cx="15690590" cy="6265840"/>
            <a:chOff x="0" y="0"/>
            <a:chExt cx="20920786" cy="8354454"/>
          </a:xfrm>
        </p:grpSpPr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2440591"/>
              <a:ext cx="9735826" cy="5913863"/>
              <a:chOff x="0" y="0"/>
              <a:chExt cx="4867910" cy="295694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867910" cy="2956941"/>
              </a:xfrm>
              <a:custGeom>
                <a:avLst/>
                <a:gdLst/>
                <a:ahLst/>
                <a:cxnLst/>
                <a:rect l="l" t="t" r="r" b="b"/>
                <a:pathLst>
                  <a:path w="4867910" h="2956941">
                    <a:moveTo>
                      <a:pt x="0" y="0"/>
                    </a:moveTo>
                    <a:lnTo>
                      <a:pt x="0" y="2956941"/>
                    </a:lnTo>
                    <a:lnTo>
                      <a:pt x="4867910" y="2956941"/>
                    </a:lnTo>
                    <a:lnTo>
                      <a:pt x="4867910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0" y="2440591"/>
              <a:ext cx="9735826" cy="5913863"/>
            </a:xfrm>
            <a:custGeom>
              <a:avLst/>
              <a:gdLst/>
              <a:ahLst/>
              <a:cxnLst/>
              <a:rect l="l" t="t" r="r" b="b"/>
              <a:pathLst>
                <a:path w="9735826" h="5913863">
                  <a:moveTo>
                    <a:pt x="0" y="0"/>
                  </a:moveTo>
                  <a:lnTo>
                    <a:pt x="9735826" y="0"/>
                  </a:lnTo>
                  <a:lnTo>
                    <a:pt x="9735826" y="5913863"/>
                  </a:lnTo>
                  <a:lnTo>
                    <a:pt x="0" y="5913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0590" t="-200595" r="-116075" b="-12767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0947749" y="1561910"/>
              <a:ext cx="9973037" cy="6469590"/>
              <a:chOff x="0" y="0"/>
              <a:chExt cx="4986515" cy="3234792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86528" cy="3234817"/>
              </a:xfrm>
              <a:custGeom>
                <a:avLst/>
                <a:gdLst/>
                <a:ahLst/>
                <a:cxnLst/>
                <a:rect l="l" t="t" r="r" b="b"/>
                <a:pathLst>
                  <a:path w="4986528" h="3234817">
                    <a:moveTo>
                      <a:pt x="0" y="0"/>
                    </a:moveTo>
                    <a:lnTo>
                      <a:pt x="0" y="3234817"/>
                    </a:lnTo>
                    <a:lnTo>
                      <a:pt x="4986528" y="3234817"/>
                    </a:lnTo>
                    <a:lnTo>
                      <a:pt x="4986528" y="0"/>
                    </a:ln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0947749" y="1561910"/>
              <a:ext cx="9973037" cy="6469590"/>
            </a:xfrm>
            <a:custGeom>
              <a:avLst/>
              <a:gdLst/>
              <a:ahLst/>
              <a:cxnLst/>
              <a:rect l="l" t="t" r="r" b="b"/>
              <a:pathLst>
                <a:path w="9973037" h="6469590">
                  <a:moveTo>
                    <a:pt x="0" y="0"/>
                  </a:moveTo>
                  <a:lnTo>
                    <a:pt x="9973037" y="0"/>
                  </a:lnTo>
                  <a:lnTo>
                    <a:pt x="9973037" y="6469589"/>
                  </a:lnTo>
                  <a:lnTo>
                    <a:pt x="0" y="6469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2074" t="-169221" r="-216570" b="-1222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904295" y="7717517"/>
              <a:ext cx="6046794" cy="44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STANDARD UNIT WINDOW HEIGHT: 2.4 METERS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422211" y="7717517"/>
              <a:ext cx="5124774" cy="44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7F7F7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SKY UNIT WINDOW HEIGHT: 2.7 METERS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465866" y="-133350"/>
              <a:ext cx="7663835" cy="802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19"/>
                </a:lnSpc>
              </a:pPr>
              <a:r>
                <a:rPr lang="en-US" sz="3299" spc="168">
                  <a:solidFill>
                    <a:srgbClr val="3C563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Maximized Natural Light</a:t>
              </a: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3036" y="522765"/>
            <a:ext cx="13215952" cy="9590970"/>
          </a:xfrm>
          <a:custGeom>
            <a:avLst/>
            <a:gdLst/>
            <a:ahLst/>
            <a:cxnLst/>
            <a:rect l="l" t="t" r="r" b="b"/>
            <a:pathLst>
              <a:path w="13215952" h="9590970">
                <a:moveTo>
                  <a:pt x="0" y="0"/>
                </a:moveTo>
                <a:lnTo>
                  <a:pt x="13215952" y="0"/>
                </a:lnTo>
                <a:lnTo>
                  <a:pt x="13215952" y="9590970"/>
                </a:lnTo>
                <a:lnTo>
                  <a:pt x="0" y="9590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424407" y="2410216"/>
            <a:ext cx="1490743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HORIZON TERRACE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573239" y="8955415"/>
            <a:ext cx="1188691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AMENITY DECK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76736" y="9430903"/>
            <a:ext cx="2404786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RETAIL PODIUM AND PARKING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14169" y="8955415"/>
            <a:ext cx="1188691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AMENITY DECK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17666" y="9430903"/>
            <a:ext cx="2404786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3"/>
              </a:lnSpc>
            </a:pPr>
            <a:r>
              <a:rPr lang="en-US" sz="1499" spc="2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RETAIL PODIUM AND PARKING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46107" y="8861160"/>
            <a:ext cx="843691" cy="94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80"/>
              </a:lnSpc>
            </a:pPr>
            <a:r>
              <a:rPr lang="en-US" sz="1800" spc="5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10F GF TO 9F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79267" y="4477755"/>
            <a:ext cx="1524619" cy="60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2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CLASSIC FLOORS 11F TO 34F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06535" y="559551"/>
            <a:ext cx="1111553" cy="606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32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SKY FLOORS 47F TO 55F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63610" y="2347203"/>
            <a:ext cx="1666194" cy="61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67"/>
              </a:lnSpc>
            </a:pPr>
            <a:r>
              <a:rPr lang="en-US" sz="17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HORIZON FLOORS 35F TO 46F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51585" y="197220"/>
            <a:ext cx="182827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EAST-FACING UNITS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63911" y="188076"/>
            <a:ext cx="1903566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WEST-FACING UNITS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971903" y="431916"/>
            <a:ext cx="1311778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SKY VILLA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971903" y="1012941"/>
            <a:ext cx="1335796" cy="5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1799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SKY SUITE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71903" y="1584441"/>
            <a:ext cx="1335796" cy="53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1799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SKY SUITE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971903" y="2242428"/>
            <a:ext cx="1865705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HORIZON VILLA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71903" y="2813928"/>
            <a:ext cx="1889722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HORIZON SUITE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971903" y="3385428"/>
            <a:ext cx="1889722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HORIZON SUITE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71903" y="4382124"/>
            <a:ext cx="2295716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CORNER RESIDENCE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971903" y="4953624"/>
            <a:ext cx="2251510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2BR CLASSIC RESIDENCE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71903" y="5525124"/>
            <a:ext cx="2251510" cy="542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1800">
                <a:solidFill>
                  <a:srgbClr val="40404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1BR CLASSIC RESIDENCE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2982" y="1541764"/>
            <a:ext cx="11482049" cy="7142907"/>
          </a:xfrm>
          <a:custGeom>
            <a:avLst/>
            <a:gdLst/>
            <a:ahLst/>
            <a:cxnLst/>
            <a:rect l="l" t="t" r="r" b="b"/>
            <a:pathLst>
              <a:path w="11482049" h="7142907">
                <a:moveTo>
                  <a:pt x="0" y="0"/>
                </a:moveTo>
                <a:lnTo>
                  <a:pt x="11482050" y="0"/>
                </a:lnTo>
                <a:lnTo>
                  <a:pt x="11482050" y="7142907"/>
                </a:lnTo>
                <a:lnTo>
                  <a:pt x="0" y="71429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57" t="-17100" r="-8172" b="-154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6986" y="4347801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4" y="0"/>
                </a:lnTo>
                <a:lnTo>
                  <a:pt x="558284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337474" y="8775940"/>
            <a:ext cx="11617009" cy="1099609"/>
            <a:chOff x="0" y="0"/>
            <a:chExt cx="7744676" cy="733069"/>
          </a:xfrm>
        </p:grpSpPr>
        <p:sp>
          <p:nvSpPr>
            <p:cNvPr id="5" name="Freeform 5"/>
            <p:cNvSpPr/>
            <p:nvPr/>
          </p:nvSpPr>
          <p:spPr>
            <a:xfrm>
              <a:off x="63500" y="397256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5476" y="68834"/>
              <a:ext cx="2163572" cy="264668"/>
            </a:xfrm>
            <a:custGeom>
              <a:avLst/>
              <a:gdLst/>
              <a:ahLst/>
              <a:cxnLst/>
              <a:rect l="l" t="t" r="r" b="b"/>
              <a:pathLst>
                <a:path w="2163572" h="264668">
                  <a:moveTo>
                    <a:pt x="0" y="0"/>
                  </a:moveTo>
                  <a:lnTo>
                    <a:pt x="2163572" y="0"/>
                  </a:lnTo>
                  <a:lnTo>
                    <a:pt x="2163572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3756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5441950" y="63500"/>
              <a:ext cx="2163572" cy="264668"/>
            </a:xfrm>
            <a:custGeom>
              <a:avLst/>
              <a:gdLst/>
              <a:ahLst/>
              <a:cxnLst/>
              <a:rect l="l" t="t" r="r" b="b"/>
              <a:pathLst>
                <a:path w="2163572" h="264668">
                  <a:moveTo>
                    <a:pt x="0" y="0"/>
                  </a:moveTo>
                  <a:lnTo>
                    <a:pt x="2163572" y="0"/>
                  </a:lnTo>
                  <a:lnTo>
                    <a:pt x="2163572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3756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2315210" y="63500"/>
              <a:ext cx="1017016" cy="264668"/>
            </a:xfrm>
            <a:custGeom>
              <a:avLst/>
              <a:gdLst/>
              <a:ahLst/>
              <a:cxnLst/>
              <a:rect l="l" t="t" r="r" b="b"/>
              <a:pathLst>
                <a:path w="1017016" h="264668">
                  <a:moveTo>
                    <a:pt x="0" y="0"/>
                  </a:moveTo>
                  <a:lnTo>
                    <a:pt x="1017016" y="0"/>
                  </a:lnTo>
                  <a:lnTo>
                    <a:pt x="1017016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AFD3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3360674" y="63500"/>
              <a:ext cx="1017016" cy="264668"/>
            </a:xfrm>
            <a:custGeom>
              <a:avLst/>
              <a:gdLst/>
              <a:ahLst/>
              <a:cxnLst/>
              <a:rect l="l" t="t" r="r" b="b"/>
              <a:pathLst>
                <a:path w="1017016" h="264668">
                  <a:moveTo>
                    <a:pt x="0" y="0"/>
                  </a:moveTo>
                  <a:lnTo>
                    <a:pt x="1017016" y="0"/>
                  </a:lnTo>
                  <a:lnTo>
                    <a:pt x="1017016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AFD3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4962" y="63500"/>
              <a:ext cx="1017016" cy="264668"/>
            </a:xfrm>
            <a:custGeom>
              <a:avLst/>
              <a:gdLst/>
              <a:ahLst/>
              <a:cxnLst/>
              <a:rect l="l" t="t" r="r" b="b"/>
              <a:pathLst>
                <a:path w="1017016" h="264668">
                  <a:moveTo>
                    <a:pt x="0" y="0"/>
                  </a:moveTo>
                  <a:lnTo>
                    <a:pt x="1017016" y="0"/>
                  </a:lnTo>
                  <a:lnTo>
                    <a:pt x="1017016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AFD39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337474" y="411437"/>
            <a:ext cx="11617009" cy="1077035"/>
            <a:chOff x="0" y="0"/>
            <a:chExt cx="7744676" cy="718020"/>
          </a:xfrm>
        </p:grpSpPr>
        <p:sp>
          <p:nvSpPr>
            <p:cNvPr id="12" name="Freeform 12"/>
            <p:cNvSpPr/>
            <p:nvPr/>
          </p:nvSpPr>
          <p:spPr>
            <a:xfrm>
              <a:off x="63500" y="63500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310003" y="389128"/>
              <a:ext cx="2071497" cy="264668"/>
            </a:xfrm>
            <a:custGeom>
              <a:avLst/>
              <a:gdLst/>
              <a:ahLst/>
              <a:cxnLst/>
              <a:rect l="l" t="t" r="r" b="b"/>
              <a:pathLst>
                <a:path w="2071497" h="264668">
                  <a:moveTo>
                    <a:pt x="0" y="0"/>
                  </a:moveTo>
                  <a:lnTo>
                    <a:pt x="2071497" y="0"/>
                  </a:lnTo>
                  <a:lnTo>
                    <a:pt x="2071497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678F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404233" y="389890"/>
              <a:ext cx="1017016" cy="264668"/>
            </a:xfrm>
            <a:custGeom>
              <a:avLst/>
              <a:gdLst/>
              <a:ahLst/>
              <a:cxnLst/>
              <a:rect l="l" t="t" r="r" b="b"/>
              <a:pathLst>
                <a:path w="1017016" h="264668">
                  <a:moveTo>
                    <a:pt x="0" y="0"/>
                  </a:moveTo>
                  <a:lnTo>
                    <a:pt x="1017016" y="0"/>
                  </a:lnTo>
                  <a:lnTo>
                    <a:pt x="1017016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AFD3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27508" y="389890"/>
              <a:ext cx="2163699" cy="264668"/>
            </a:xfrm>
            <a:custGeom>
              <a:avLst/>
              <a:gdLst/>
              <a:ahLst/>
              <a:cxnLst/>
              <a:rect l="l" t="t" r="r" b="b"/>
              <a:pathLst>
                <a:path w="2163699" h="264668">
                  <a:moveTo>
                    <a:pt x="0" y="0"/>
                  </a:moveTo>
                  <a:lnTo>
                    <a:pt x="2163699" y="0"/>
                  </a:lnTo>
                  <a:lnTo>
                    <a:pt x="2163699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3756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5444109" y="384556"/>
              <a:ext cx="2163572" cy="264668"/>
            </a:xfrm>
            <a:custGeom>
              <a:avLst/>
              <a:gdLst/>
              <a:ahLst/>
              <a:cxnLst/>
              <a:rect l="l" t="t" r="r" b="b"/>
              <a:pathLst>
                <a:path w="2163572" h="264668">
                  <a:moveTo>
                    <a:pt x="0" y="0"/>
                  </a:moveTo>
                  <a:lnTo>
                    <a:pt x="2163572" y="0"/>
                  </a:lnTo>
                  <a:lnTo>
                    <a:pt x="2163572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37562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3166889" y="4350358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4" y="0"/>
                </a:lnTo>
                <a:lnTo>
                  <a:pt x="558284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846923" y="7783501"/>
            <a:ext cx="1290933" cy="1274302"/>
          </a:xfrm>
          <a:custGeom>
            <a:avLst/>
            <a:gdLst/>
            <a:ahLst/>
            <a:cxnLst/>
            <a:rect l="l" t="t" r="r" b="b"/>
            <a:pathLst>
              <a:path w="1290933" h="1274302">
                <a:moveTo>
                  <a:pt x="0" y="0"/>
                </a:moveTo>
                <a:lnTo>
                  <a:pt x="1290933" y="0"/>
                </a:lnTo>
                <a:lnTo>
                  <a:pt x="1290933" y="1274303"/>
                </a:lnTo>
                <a:lnTo>
                  <a:pt x="0" y="1274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607" t="-26674" r="-21887" b="-313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841962" y="485175"/>
            <a:ext cx="8754508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94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RIVER ESPLANADE | PARKLINKS | ANTIPOLO MOUNTAIN RANGE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513464" y="8748308"/>
            <a:ext cx="1301306" cy="49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19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CORNER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58727" y="8743736"/>
            <a:ext cx="1257714" cy="49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19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1BR CLASSIC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26923" y="8743736"/>
            <a:ext cx="1257714" cy="49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19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1BR CLASSIC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78388" y="8743736"/>
            <a:ext cx="1257714" cy="49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19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1BR CLASSIC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88189" y="8743736"/>
            <a:ext cx="1301306" cy="49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194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CORNER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248213" y="9235983"/>
            <a:ext cx="7924762" cy="498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5"/>
              </a:lnSpc>
            </a:pPr>
            <a:r>
              <a:rPr lang="en-US" sz="1949" spc="196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PARKLINKS MALL | GREENMEADOWS | ORTIGAS SKYLINE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541610" y="992748"/>
            <a:ext cx="124434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CORNER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765585" y="992748"/>
            <a:ext cx="1204093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CLASSIC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16079" y="992748"/>
            <a:ext cx="1204093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1BR CLASSIC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516336" y="983604"/>
            <a:ext cx="124434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CORNER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06117" y="4623602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787070" y="4794961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06117" y="53139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87070" y="54853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96019" y="46281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376972" y="47995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296019" y="5318546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376972" y="5489905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732306" y="4871161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732306" y="55615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322208" y="48757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322208" y="5566105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42" name="TextBox 42"/>
          <p:cNvSpPr txBox="1"/>
          <p:nvPr/>
        </p:nvSpPr>
        <p:spPr>
          <a:xfrm rot="-441240">
            <a:off x="15697767" y="8364224"/>
            <a:ext cx="13807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N</a:t>
            </a:r>
          </a:p>
        </p:txBody>
      </p:sp>
      <p:sp>
        <p:nvSpPr>
          <p:cNvPr id="43" name="TextBox 43"/>
          <p:cNvSpPr txBox="1"/>
          <p:nvPr/>
        </p:nvSpPr>
        <p:spPr>
          <a:xfrm rot="-441240">
            <a:off x="16299885" y="7506817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</a:p>
        </p:txBody>
      </p:sp>
      <p:sp>
        <p:nvSpPr>
          <p:cNvPr id="44" name="TextBox 44"/>
          <p:cNvSpPr txBox="1"/>
          <p:nvPr/>
        </p:nvSpPr>
        <p:spPr>
          <a:xfrm rot="-441240">
            <a:off x="16533586" y="9014748"/>
            <a:ext cx="19022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W</a:t>
            </a:r>
          </a:p>
        </p:txBody>
      </p:sp>
      <p:sp>
        <p:nvSpPr>
          <p:cNvPr id="45" name="TextBox 45"/>
          <p:cNvSpPr txBox="1"/>
          <p:nvPr/>
        </p:nvSpPr>
        <p:spPr>
          <a:xfrm rot="-441240">
            <a:off x="17160350" y="8119851"/>
            <a:ext cx="98112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8819" y="1600171"/>
            <a:ext cx="11406840" cy="7045866"/>
          </a:xfrm>
          <a:custGeom>
            <a:avLst/>
            <a:gdLst/>
            <a:ahLst/>
            <a:cxnLst/>
            <a:rect l="l" t="t" r="r" b="b"/>
            <a:pathLst>
              <a:path w="11406840" h="7045866">
                <a:moveTo>
                  <a:pt x="0" y="0"/>
                </a:moveTo>
                <a:lnTo>
                  <a:pt x="11406840" y="0"/>
                </a:lnTo>
                <a:lnTo>
                  <a:pt x="11406840" y="7045867"/>
                </a:lnTo>
                <a:lnTo>
                  <a:pt x="0" y="7045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600" t="-16706" r="-7298" b="-148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52424" y="4347801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4" y="0"/>
                </a:lnTo>
                <a:lnTo>
                  <a:pt x="558284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12341" y="9371786"/>
            <a:ext cx="11426500" cy="408522"/>
            <a:chOff x="0" y="0"/>
            <a:chExt cx="7617676" cy="2723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338389" y="411437"/>
            <a:ext cx="11617009" cy="1141500"/>
            <a:chOff x="0" y="0"/>
            <a:chExt cx="7744663" cy="760997"/>
          </a:xfrm>
        </p:grpSpPr>
        <p:sp>
          <p:nvSpPr>
            <p:cNvPr id="7" name="Freeform 7"/>
            <p:cNvSpPr/>
            <p:nvPr/>
          </p:nvSpPr>
          <p:spPr>
            <a:xfrm>
              <a:off x="63500" y="63500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99771" y="430530"/>
              <a:ext cx="2105660" cy="264668"/>
            </a:xfrm>
            <a:custGeom>
              <a:avLst/>
              <a:gdLst/>
              <a:ahLst/>
              <a:cxnLst/>
              <a:rect l="l" t="t" r="r" b="b"/>
              <a:pathLst>
                <a:path w="2105660" h="264668">
                  <a:moveTo>
                    <a:pt x="0" y="0"/>
                  </a:moveTo>
                  <a:lnTo>
                    <a:pt x="2105660" y="0"/>
                  </a:lnTo>
                  <a:lnTo>
                    <a:pt x="2105660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F8BC9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5437124" y="432816"/>
              <a:ext cx="2105660" cy="264668"/>
            </a:xfrm>
            <a:custGeom>
              <a:avLst/>
              <a:gdLst/>
              <a:ahLst/>
              <a:cxnLst/>
              <a:rect l="l" t="t" r="r" b="b"/>
              <a:pathLst>
                <a:path w="2105660" h="264668">
                  <a:moveTo>
                    <a:pt x="0" y="0"/>
                  </a:moveTo>
                  <a:lnTo>
                    <a:pt x="2105660" y="0"/>
                  </a:lnTo>
                  <a:lnTo>
                    <a:pt x="2105660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F8BC9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347214" y="430530"/>
              <a:ext cx="3053842" cy="264668"/>
            </a:xfrm>
            <a:custGeom>
              <a:avLst/>
              <a:gdLst/>
              <a:ahLst/>
              <a:cxnLst/>
              <a:rect l="l" t="t" r="r" b="b"/>
              <a:pathLst>
                <a:path w="3053842" h="264668">
                  <a:moveTo>
                    <a:pt x="0" y="0"/>
                  </a:moveTo>
                  <a:lnTo>
                    <a:pt x="3053842" y="0"/>
                  </a:lnTo>
                  <a:lnTo>
                    <a:pt x="3053842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E3843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542714" y="8658268"/>
            <a:ext cx="11205115" cy="609119"/>
            <a:chOff x="0" y="0"/>
            <a:chExt cx="7470077" cy="406082"/>
          </a:xfrm>
        </p:grpSpPr>
        <p:sp>
          <p:nvSpPr>
            <p:cNvPr id="12" name="Freeform 12"/>
            <p:cNvSpPr/>
            <p:nvPr/>
          </p:nvSpPr>
          <p:spPr>
            <a:xfrm>
              <a:off x="63500" y="77851"/>
              <a:ext cx="2105660" cy="264668"/>
            </a:xfrm>
            <a:custGeom>
              <a:avLst/>
              <a:gdLst/>
              <a:ahLst/>
              <a:cxnLst/>
              <a:rect l="l" t="t" r="r" b="b"/>
              <a:pathLst>
                <a:path w="2105660" h="264668">
                  <a:moveTo>
                    <a:pt x="0" y="0"/>
                  </a:moveTo>
                  <a:lnTo>
                    <a:pt x="2105660" y="0"/>
                  </a:lnTo>
                  <a:lnTo>
                    <a:pt x="2105660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F8BC9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300980" y="63500"/>
              <a:ext cx="2105660" cy="264668"/>
            </a:xfrm>
            <a:custGeom>
              <a:avLst/>
              <a:gdLst/>
              <a:ahLst/>
              <a:cxnLst/>
              <a:rect l="l" t="t" r="r" b="b"/>
              <a:pathLst>
                <a:path w="2105660" h="264668">
                  <a:moveTo>
                    <a:pt x="0" y="0"/>
                  </a:moveTo>
                  <a:lnTo>
                    <a:pt x="2105660" y="0"/>
                  </a:lnTo>
                  <a:lnTo>
                    <a:pt x="2105660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F8BC9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211070" y="77851"/>
              <a:ext cx="3053715" cy="264668"/>
            </a:xfrm>
            <a:custGeom>
              <a:avLst/>
              <a:gdLst/>
              <a:ahLst/>
              <a:cxnLst/>
              <a:rect l="l" t="t" r="r" b="b"/>
              <a:pathLst>
                <a:path w="3053715" h="264668">
                  <a:moveTo>
                    <a:pt x="0" y="0"/>
                  </a:moveTo>
                  <a:lnTo>
                    <a:pt x="3053715" y="0"/>
                  </a:lnTo>
                  <a:lnTo>
                    <a:pt x="3053715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E3843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103923" y="4350358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5" y="0"/>
                </a:lnTo>
                <a:lnTo>
                  <a:pt x="558285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5846923" y="7783501"/>
            <a:ext cx="1290933" cy="1274302"/>
          </a:xfrm>
          <a:custGeom>
            <a:avLst/>
            <a:gdLst/>
            <a:ahLst/>
            <a:cxnLst/>
            <a:rect l="l" t="t" r="r" b="b"/>
            <a:pathLst>
              <a:path w="1290933" h="1274302">
                <a:moveTo>
                  <a:pt x="0" y="0"/>
                </a:moveTo>
                <a:lnTo>
                  <a:pt x="1290933" y="0"/>
                </a:lnTo>
                <a:lnTo>
                  <a:pt x="1290933" y="1274303"/>
                </a:lnTo>
                <a:lnTo>
                  <a:pt x="0" y="1274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607" t="-26674" r="-21887" b="-313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227825" y="9350283"/>
            <a:ext cx="7924762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96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PARKLINKS MALL | GREENMEADOWS | ORTIGAS SKYLINE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42877" y="485175"/>
            <a:ext cx="8754508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94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RIVER ESPLANADE | PARKLINKS | ANTIPOLO MOUNTAIN RANGE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54475" y="1052184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HORIZON SUITE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54475" y="8774292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HORIZON SUITE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86852" y="1052184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HORIZON SUITE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86852" y="8774292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HORIZON SUITE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10599" y="1056756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HORIZON SUITE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10599" y="8751432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HORIZON SUITE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81540" y="4623602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62493" y="4794961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781540" y="53139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62493" y="54853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233040" y="46281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13993" y="47995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233040" y="5318546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313993" y="5489905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07729" y="4871161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807729" y="55615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259229" y="48757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259229" y="5566105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7" name="TextBox 37"/>
          <p:cNvSpPr txBox="1"/>
          <p:nvPr/>
        </p:nvSpPr>
        <p:spPr>
          <a:xfrm rot="-441240">
            <a:off x="15697767" y="8364224"/>
            <a:ext cx="13807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N</a:t>
            </a:r>
          </a:p>
        </p:txBody>
      </p:sp>
      <p:sp>
        <p:nvSpPr>
          <p:cNvPr id="38" name="TextBox 38"/>
          <p:cNvSpPr txBox="1"/>
          <p:nvPr/>
        </p:nvSpPr>
        <p:spPr>
          <a:xfrm rot="-441240">
            <a:off x="16299885" y="7506817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</a:p>
        </p:txBody>
      </p:sp>
      <p:sp>
        <p:nvSpPr>
          <p:cNvPr id="39" name="TextBox 39"/>
          <p:cNvSpPr txBox="1"/>
          <p:nvPr/>
        </p:nvSpPr>
        <p:spPr>
          <a:xfrm rot="-441240">
            <a:off x="16533586" y="9014748"/>
            <a:ext cx="19022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W</a:t>
            </a:r>
          </a:p>
        </p:txBody>
      </p:sp>
      <p:sp>
        <p:nvSpPr>
          <p:cNvPr id="40" name="TextBox 40"/>
          <p:cNvSpPr txBox="1"/>
          <p:nvPr/>
        </p:nvSpPr>
        <p:spPr>
          <a:xfrm rot="-441240">
            <a:off x="17160350" y="8119851"/>
            <a:ext cx="98112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40583" cy="10287000"/>
          </a:xfrm>
          <a:custGeom>
            <a:avLst/>
            <a:gdLst/>
            <a:ahLst/>
            <a:cxnLst/>
            <a:rect l="l" t="t" r="r" b="b"/>
            <a:pathLst>
              <a:path w="14040583" h="10287000">
                <a:moveTo>
                  <a:pt x="0" y="0"/>
                </a:moveTo>
                <a:lnTo>
                  <a:pt x="14040583" y="0"/>
                </a:lnTo>
                <a:lnTo>
                  <a:pt x="140405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495419" y="8491990"/>
            <a:ext cx="900112" cy="1494973"/>
            <a:chOff x="0" y="0"/>
            <a:chExt cx="600075" cy="9966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0075" cy="996696"/>
            </a:xfrm>
            <a:custGeom>
              <a:avLst/>
              <a:gdLst/>
              <a:ahLst/>
              <a:cxnLst/>
              <a:rect l="l" t="t" r="r" b="b"/>
              <a:pathLst>
                <a:path w="600075" h="996696">
                  <a:moveTo>
                    <a:pt x="0" y="0"/>
                  </a:moveTo>
                  <a:lnTo>
                    <a:pt x="600075" y="0"/>
                  </a:lnTo>
                  <a:lnTo>
                    <a:pt x="600075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3570882" y="6151926"/>
            <a:ext cx="4780512" cy="4230329"/>
          </a:xfrm>
          <a:custGeom>
            <a:avLst/>
            <a:gdLst/>
            <a:ahLst/>
            <a:cxnLst/>
            <a:rect l="l" t="t" r="r" b="b"/>
            <a:pathLst>
              <a:path w="4780512" h="4230329">
                <a:moveTo>
                  <a:pt x="0" y="0"/>
                </a:moveTo>
                <a:lnTo>
                  <a:pt x="4780512" y="0"/>
                </a:lnTo>
                <a:lnTo>
                  <a:pt x="4780512" y="4230329"/>
                </a:lnTo>
                <a:lnTo>
                  <a:pt x="0" y="4230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80429" y="7895230"/>
            <a:ext cx="1310635" cy="1676395"/>
          </a:xfrm>
          <a:custGeom>
            <a:avLst/>
            <a:gdLst/>
            <a:ahLst/>
            <a:cxnLst/>
            <a:rect l="l" t="t" r="r" b="b"/>
            <a:pathLst>
              <a:path w="1310635" h="1676395">
                <a:moveTo>
                  <a:pt x="0" y="0"/>
                </a:moveTo>
                <a:lnTo>
                  <a:pt x="1310636" y="0"/>
                </a:lnTo>
                <a:lnTo>
                  <a:pt x="1310636" y="1676395"/>
                </a:lnTo>
                <a:lnTo>
                  <a:pt x="0" y="1676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122758" y="7528555"/>
            <a:ext cx="1732774" cy="733335"/>
            <a:chOff x="0" y="0"/>
            <a:chExt cx="1155179" cy="4888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5192" cy="488823"/>
            </a:xfrm>
            <a:custGeom>
              <a:avLst/>
              <a:gdLst/>
              <a:ahLst/>
              <a:cxnLst/>
              <a:rect l="l" t="t" r="r" b="b"/>
              <a:pathLst>
                <a:path w="1155192" h="488823">
                  <a:moveTo>
                    <a:pt x="0" y="0"/>
                  </a:moveTo>
                  <a:lnTo>
                    <a:pt x="1155192" y="0"/>
                  </a:lnTo>
                  <a:lnTo>
                    <a:pt x="1155192" y="488823"/>
                  </a:lnTo>
                  <a:lnTo>
                    <a:pt x="0" y="48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027503" y="6446691"/>
            <a:ext cx="3162138" cy="3935563"/>
          </a:xfrm>
          <a:custGeom>
            <a:avLst/>
            <a:gdLst/>
            <a:ahLst/>
            <a:cxnLst/>
            <a:rect l="l" t="t" r="r" b="b"/>
            <a:pathLst>
              <a:path w="3162138" h="3935563">
                <a:moveTo>
                  <a:pt x="0" y="0"/>
                </a:moveTo>
                <a:lnTo>
                  <a:pt x="3162138" y="0"/>
                </a:lnTo>
                <a:lnTo>
                  <a:pt x="3162138" y="3935564"/>
                </a:lnTo>
                <a:lnTo>
                  <a:pt x="0" y="393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22758" y="9026871"/>
            <a:ext cx="1671037" cy="724433"/>
          </a:xfrm>
          <a:custGeom>
            <a:avLst/>
            <a:gdLst/>
            <a:ahLst/>
            <a:cxnLst/>
            <a:rect l="l" t="t" r="r" b="b"/>
            <a:pathLst>
              <a:path w="1671037" h="724433">
                <a:moveTo>
                  <a:pt x="0" y="0"/>
                </a:moveTo>
                <a:lnTo>
                  <a:pt x="1671037" y="0"/>
                </a:lnTo>
                <a:lnTo>
                  <a:pt x="1671037" y="724433"/>
                </a:lnTo>
                <a:lnTo>
                  <a:pt x="0" y="724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154491" y="7427743"/>
            <a:ext cx="1879263" cy="949576"/>
          </a:xfrm>
          <a:custGeom>
            <a:avLst/>
            <a:gdLst/>
            <a:ahLst/>
            <a:cxnLst/>
            <a:rect l="l" t="t" r="r" b="b"/>
            <a:pathLst>
              <a:path w="1879263" h="949576">
                <a:moveTo>
                  <a:pt x="0" y="0"/>
                </a:moveTo>
                <a:lnTo>
                  <a:pt x="1879263" y="0"/>
                </a:lnTo>
                <a:lnTo>
                  <a:pt x="1879263" y="949575"/>
                </a:lnTo>
                <a:lnTo>
                  <a:pt x="0" y="94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158380" y="1520790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682149" y="4118786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55648" y="6606797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137928" y="5883350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755223" y="7022735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432468" y="7972311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709424" y="7974125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323519" y="8804815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733684" y="9403618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584105" y="3037865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321547" y="3029979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6"/>
                </a:lnTo>
                <a:lnTo>
                  <a:pt x="0" y="275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321547" y="3532942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5"/>
                </a:lnTo>
                <a:lnTo>
                  <a:pt x="0" y="2754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16684" y="173736"/>
            <a:ext cx="2624328" cy="1682496"/>
          </a:xfrm>
          <a:custGeom>
            <a:avLst/>
            <a:gdLst/>
            <a:ahLst/>
            <a:cxnLst/>
            <a:rect l="l" t="t" r="r" b="b"/>
            <a:pathLst>
              <a:path w="2624328" h="1682496">
                <a:moveTo>
                  <a:pt x="0" y="0"/>
                </a:moveTo>
                <a:lnTo>
                  <a:pt x="2624328" y="0"/>
                </a:lnTo>
                <a:lnTo>
                  <a:pt x="2624328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4558634" y="1631947"/>
            <a:ext cx="3169925" cy="495148"/>
            <a:chOff x="0" y="0"/>
            <a:chExt cx="2113280" cy="33009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13280" cy="330073"/>
            </a:xfrm>
            <a:custGeom>
              <a:avLst/>
              <a:gdLst/>
              <a:ahLst/>
              <a:cxnLst/>
              <a:rect l="l" t="t" r="r" b="b"/>
              <a:pathLst>
                <a:path w="2113280" h="330073">
                  <a:moveTo>
                    <a:pt x="0" y="0"/>
                  </a:moveTo>
                  <a:lnTo>
                    <a:pt x="2113280" y="0"/>
                  </a:lnTo>
                  <a:lnTo>
                    <a:pt x="2113280" y="330073"/>
                  </a:lnTo>
                  <a:lnTo>
                    <a:pt x="0" y="330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568764" y="6743486"/>
            <a:ext cx="854935" cy="4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"/>
              </a:lnSpc>
            </a:pPr>
            <a:r>
              <a:rPr lang="en-US" sz="1199" b="1" spc="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WACK-WACK VILLAGE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70914" y="2308493"/>
            <a:ext cx="915929" cy="43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spc="177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legend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893001" y="3430915"/>
            <a:ext cx="1006140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GREENHILLS SHOPPING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062065" y="3888115"/>
            <a:ext cx="615863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CENTER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417038" y="8385820"/>
            <a:ext cx="1420992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EDSA SHANGRI-LA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233311" y="6388999"/>
            <a:ext cx="976308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ROBINSONS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321408" y="6617599"/>
            <a:ext cx="753337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GALLERIA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617116" y="9094480"/>
            <a:ext cx="772482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ESTANCIA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133127" y="7210816"/>
            <a:ext cx="1225710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SM MEGAMALL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631000" y="8437255"/>
            <a:ext cx="1117768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AYALA MALLS THE 30TH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7127619" y="9584827"/>
            <a:ext cx="709517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CAPITOL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13319" y="9813427"/>
            <a:ext cx="899270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COMMONS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004625" y="6745615"/>
            <a:ext cx="693101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ORTIGAS EAST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0634415" y="4569343"/>
            <a:ext cx="655996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WILCON DEPOT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920451" y="1930156"/>
            <a:ext cx="1310235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EASTWOOD CITY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783505" y="2822543"/>
            <a:ext cx="1982448" cy="10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60"/>
              </a:lnSpc>
            </a:pPr>
            <a:r>
              <a:rPr lang="en-US" sz="2099">
                <a:solidFill>
                  <a:srgbClr val="D9D9D9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Key Institutions </a:t>
            </a:r>
            <a:r>
              <a:rPr lang="en-US" sz="20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Commercial Areas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232775" y="1628489"/>
            <a:ext cx="1828529" cy="40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222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VICINITY MAP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6917" y="1607244"/>
            <a:ext cx="11355091" cy="7104488"/>
          </a:xfrm>
          <a:custGeom>
            <a:avLst/>
            <a:gdLst/>
            <a:ahLst/>
            <a:cxnLst/>
            <a:rect l="l" t="t" r="r" b="b"/>
            <a:pathLst>
              <a:path w="11355091" h="7104488">
                <a:moveTo>
                  <a:pt x="0" y="0"/>
                </a:moveTo>
                <a:lnTo>
                  <a:pt x="11355090" y="0"/>
                </a:lnTo>
                <a:lnTo>
                  <a:pt x="11355090" y="7104488"/>
                </a:lnTo>
                <a:lnTo>
                  <a:pt x="0" y="7104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76" t="-16944" r="-8014" b="-14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5015" y="4347801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4" y="0"/>
                </a:lnTo>
                <a:lnTo>
                  <a:pt x="558284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430743" y="9371786"/>
            <a:ext cx="11426500" cy="408522"/>
            <a:chOff x="0" y="0"/>
            <a:chExt cx="7617663" cy="2723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335503" y="411437"/>
            <a:ext cx="11617009" cy="1153244"/>
            <a:chOff x="0" y="0"/>
            <a:chExt cx="7744663" cy="768820"/>
          </a:xfrm>
        </p:grpSpPr>
        <p:sp>
          <p:nvSpPr>
            <p:cNvPr id="7" name="Freeform 7"/>
            <p:cNvSpPr/>
            <p:nvPr/>
          </p:nvSpPr>
          <p:spPr>
            <a:xfrm>
              <a:off x="63500" y="63500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60401" y="440690"/>
              <a:ext cx="2110867" cy="264668"/>
            </a:xfrm>
            <a:custGeom>
              <a:avLst/>
              <a:gdLst/>
              <a:ahLst/>
              <a:cxnLst/>
              <a:rect l="l" t="t" r="r" b="b"/>
              <a:pathLst>
                <a:path w="2110867" h="264668">
                  <a:moveTo>
                    <a:pt x="0" y="0"/>
                  </a:moveTo>
                  <a:lnTo>
                    <a:pt x="2110867" y="0"/>
                  </a:lnTo>
                  <a:lnTo>
                    <a:pt x="2110867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AE571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5462016" y="440690"/>
              <a:ext cx="2110994" cy="264668"/>
            </a:xfrm>
            <a:custGeom>
              <a:avLst/>
              <a:gdLst/>
              <a:ahLst/>
              <a:cxnLst/>
              <a:rect l="l" t="t" r="r" b="b"/>
              <a:pathLst>
                <a:path w="2110994" h="264668">
                  <a:moveTo>
                    <a:pt x="0" y="0"/>
                  </a:moveTo>
                  <a:lnTo>
                    <a:pt x="2110994" y="0"/>
                  </a:lnTo>
                  <a:lnTo>
                    <a:pt x="2110994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AE571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500337" y="8679856"/>
            <a:ext cx="11309328" cy="587531"/>
            <a:chOff x="0" y="0"/>
            <a:chExt cx="7539546" cy="391693"/>
          </a:xfrm>
        </p:grpSpPr>
        <p:sp>
          <p:nvSpPr>
            <p:cNvPr id="11" name="Freeform 11"/>
            <p:cNvSpPr/>
            <p:nvPr/>
          </p:nvSpPr>
          <p:spPr>
            <a:xfrm>
              <a:off x="2216277" y="63500"/>
              <a:ext cx="3113913" cy="264668"/>
            </a:xfrm>
            <a:custGeom>
              <a:avLst/>
              <a:gdLst/>
              <a:ahLst/>
              <a:cxnLst/>
              <a:rect l="l" t="t" r="r" b="b"/>
              <a:pathLst>
                <a:path w="3113913" h="264668">
                  <a:moveTo>
                    <a:pt x="0" y="0"/>
                  </a:moveTo>
                  <a:lnTo>
                    <a:pt x="3113913" y="0"/>
                  </a:lnTo>
                  <a:lnTo>
                    <a:pt x="3113913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E384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63500" y="63500"/>
              <a:ext cx="2110867" cy="264668"/>
            </a:xfrm>
            <a:custGeom>
              <a:avLst/>
              <a:gdLst/>
              <a:ahLst/>
              <a:cxnLst/>
              <a:rect l="l" t="t" r="r" b="b"/>
              <a:pathLst>
                <a:path w="2110867" h="264668">
                  <a:moveTo>
                    <a:pt x="0" y="0"/>
                  </a:moveTo>
                  <a:lnTo>
                    <a:pt x="2110867" y="0"/>
                  </a:lnTo>
                  <a:lnTo>
                    <a:pt x="2110867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F8BC9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365115" y="63500"/>
              <a:ext cx="2110994" cy="264668"/>
            </a:xfrm>
            <a:custGeom>
              <a:avLst/>
              <a:gdLst/>
              <a:ahLst/>
              <a:cxnLst/>
              <a:rect l="l" t="t" r="r" b="b"/>
              <a:pathLst>
                <a:path w="2110994" h="264668">
                  <a:moveTo>
                    <a:pt x="0" y="0"/>
                  </a:moveTo>
                  <a:lnTo>
                    <a:pt x="2110994" y="0"/>
                  </a:lnTo>
                  <a:lnTo>
                    <a:pt x="2110994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F8BC9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116396" y="4350358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5" y="0"/>
                </a:lnTo>
                <a:lnTo>
                  <a:pt x="558285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846923" y="7783501"/>
            <a:ext cx="1290933" cy="1274302"/>
          </a:xfrm>
          <a:custGeom>
            <a:avLst/>
            <a:gdLst/>
            <a:ahLst/>
            <a:cxnLst/>
            <a:rect l="l" t="t" r="r" b="b"/>
            <a:pathLst>
              <a:path w="1290933" h="1274302">
                <a:moveTo>
                  <a:pt x="0" y="0"/>
                </a:moveTo>
                <a:lnTo>
                  <a:pt x="1290933" y="0"/>
                </a:lnTo>
                <a:lnTo>
                  <a:pt x="1290933" y="1274303"/>
                </a:lnTo>
                <a:lnTo>
                  <a:pt x="0" y="1274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607" t="-26674" r="-21887" b="-313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246227" y="9350283"/>
            <a:ext cx="7924762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96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PARKLINKS MALL | GREENMEADOWS | ORTIGAS SKYLINE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839991" y="485175"/>
            <a:ext cx="8754508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94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RIVER ESPLANADE | PARKLINKS | ANTIPOLO MOUNTAIN RANGE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03711" y="1070472"/>
            <a:ext cx="1949872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HORIZON VILLA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16027" y="8774292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HORIZON SUITE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97453" y="8774292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HORIZON SUITE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56191" y="1070472"/>
            <a:ext cx="1949872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HORIZON VILLA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68507" y="8774292"/>
            <a:ext cx="1963631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HORIZON SUITE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04131" y="4623602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785084" y="4794961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04131" y="53139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785084" y="54853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245513" y="46281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326466" y="47995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245513" y="5318546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326466" y="5489905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730320" y="4871161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30320" y="55615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271702" y="48757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71702" y="5566105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5" name="TextBox 35"/>
          <p:cNvSpPr txBox="1"/>
          <p:nvPr/>
        </p:nvSpPr>
        <p:spPr>
          <a:xfrm rot="-441240">
            <a:off x="15697767" y="8364224"/>
            <a:ext cx="13807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N</a:t>
            </a:r>
          </a:p>
        </p:txBody>
      </p:sp>
      <p:sp>
        <p:nvSpPr>
          <p:cNvPr id="36" name="TextBox 36"/>
          <p:cNvSpPr txBox="1"/>
          <p:nvPr/>
        </p:nvSpPr>
        <p:spPr>
          <a:xfrm rot="-441240">
            <a:off x="16299885" y="7506817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</a:p>
        </p:txBody>
      </p:sp>
      <p:sp>
        <p:nvSpPr>
          <p:cNvPr id="37" name="TextBox 37"/>
          <p:cNvSpPr txBox="1"/>
          <p:nvPr/>
        </p:nvSpPr>
        <p:spPr>
          <a:xfrm rot="-441240">
            <a:off x="16533586" y="9014748"/>
            <a:ext cx="19022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W</a:t>
            </a:r>
          </a:p>
        </p:txBody>
      </p:sp>
      <p:sp>
        <p:nvSpPr>
          <p:cNvPr id="38" name="TextBox 38"/>
          <p:cNvSpPr txBox="1"/>
          <p:nvPr/>
        </p:nvSpPr>
        <p:spPr>
          <a:xfrm rot="-441240">
            <a:off x="17160350" y="8119851"/>
            <a:ext cx="98112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03554" y="1496787"/>
            <a:ext cx="11495080" cy="7258950"/>
          </a:xfrm>
          <a:custGeom>
            <a:avLst/>
            <a:gdLst/>
            <a:ahLst/>
            <a:cxnLst/>
            <a:rect l="l" t="t" r="r" b="b"/>
            <a:pathLst>
              <a:path w="11495080" h="7258950">
                <a:moveTo>
                  <a:pt x="0" y="0"/>
                </a:moveTo>
                <a:lnTo>
                  <a:pt x="11495080" y="0"/>
                </a:lnTo>
                <a:lnTo>
                  <a:pt x="11495080" y="7258950"/>
                </a:lnTo>
                <a:lnTo>
                  <a:pt x="0" y="7258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96" t="-16312" r="-8182" b="-144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36553" y="4347801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4" y="0"/>
                </a:lnTo>
                <a:lnTo>
                  <a:pt x="558284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294112" y="411437"/>
            <a:ext cx="11617009" cy="1077035"/>
            <a:chOff x="0" y="0"/>
            <a:chExt cx="7744663" cy="718020"/>
          </a:xfrm>
        </p:grpSpPr>
        <p:sp>
          <p:nvSpPr>
            <p:cNvPr id="5" name="Freeform 5"/>
            <p:cNvSpPr/>
            <p:nvPr/>
          </p:nvSpPr>
          <p:spPr>
            <a:xfrm>
              <a:off x="63500" y="63500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7508" y="389890"/>
              <a:ext cx="3741420" cy="264668"/>
            </a:xfrm>
            <a:custGeom>
              <a:avLst/>
              <a:gdLst/>
              <a:ahLst/>
              <a:cxnLst/>
              <a:rect l="l" t="t" r="r" b="b"/>
              <a:pathLst>
                <a:path w="3741420" h="264668">
                  <a:moveTo>
                    <a:pt x="0" y="0"/>
                  </a:moveTo>
                  <a:lnTo>
                    <a:pt x="3741420" y="0"/>
                  </a:lnTo>
                  <a:lnTo>
                    <a:pt x="3741420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1F4E7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931920" y="389890"/>
              <a:ext cx="3741420" cy="264668"/>
            </a:xfrm>
            <a:custGeom>
              <a:avLst/>
              <a:gdLst/>
              <a:ahLst/>
              <a:cxnLst/>
              <a:rect l="l" t="t" r="r" b="b"/>
              <a:pathLst>
                <a:path w="3741420" h="264668">
                  <a:moveTo>
                    <a:pt x="0" y="0"/>
                  </a:moveTo>
                  <a:lnTo>
                    <a:pt x="3741420" y="0"/>
                  </a:lnTo>
                  <a:lnTo>
                    <a:pt x="3741420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1F4E7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294112" y="8775940"/>
            <a:ext cx="11617009" cy="1099609"/>
            <a:chOff x="0" y="0"/>
            <a:chExt cx="7744663" cy="733069"/>
          </a:xfrm>
        </p:grpSpPr>
        <p:sp>
          <p:nvSpPr>
            <p:cNvPr id="9" name="Freeform 9"/>
            <p:cNvSpPr/>
            <p:nvPr/>
          </p:nvSpPr>
          <p:spPr>
            <a:xfrm>
              <a:off x="63500" y="397256"/>
              <a:ext cx="7617714" cy="272288"/>
            </a:xfrm>
            <a:custGeom>
              <a:avLst/>
              <a:gdLst/>
              <a:ahLst/>
              <a:cxnLst/>
              <a:rect l="l" t="t" r="r" b="b"/>
              <a:pathLst>
                <a:path w="7617714" h="272288">
                  <a:moveTo>
                    <a:pt x="0" y="0"/>
                  </a:moveTo>
                  <a:lnTo>
                    <a:pt x="7617714" y="0"/>
                  </a:lnTo>
                  <a:lnTo>
                    <a:pt x="7617714" y="272288"/>
                  </a:lnTo>
                  <a:lnTo>
                    <a:pt x="0" y="2722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5476" y="68834"/>
              <a:ext cx="2163572" cy="264668"/>
            </a:xfrm>
            <a:custGeom>
              <a:avLst/>
              <a:gdLst/>
              <a:ahLst/>
              <a:cxnLst/>
              <a:rect l="l" t="t" r="r" b="b"/>
              <a:pathLst>
                <a:path w="2163572" h="264668">
                  <a:moveTo>
                    <a:pt x="0" y="0"/>
                  </a:moveTo>
                  <a:lnTo>
                    <a:pt x="2163572" y="0"/>
                  </a:lnTo>
                  <a:lnTo>
                    <a:pt x="2163572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9AC2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5441950" y="63500"/>
              <a:ext cx="2163572" cy="264668"/>
            </a:xfrm>
            <a:custGeom>
              <a:avLst/>
              <a:gdLst/>
              <a:ahLst/>
              <a:cxnLst/>
              <a:rect l="l" t="t" r="r" b="b"/>
              <a:pathLst>
                <a:path w="2163572" h="264668">
                  <a:moveTo>
                    <a:pt x="0" y="0"/>
                  </a:moveTo>
                  <a:lnTo>
                    <a:pt x="2163572" y="0"/>
                  </a:lnTo>
                  <a:lnTo>
                    <a:pt x="2163572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9AC2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341880" y="68834"/>
              <a:ext cx="3054223" cy="264668"/>
            </a:xfrm>
            <a:custGeom>
              <a:avLst/>
              <a:gdLst/>
              <a:ahLst/>
              <a:cxnLst/>
              <a:rect l="l" t="t" r="r" b="b"/>
              <a:pathLst>
                <a:path w="3054223" h="264668">
                  <a:moveTo>
                    <a:pt x="0" y="0"/>
                  </a:moveTo>
                  <a:lnTo>
                    <a:pt x="3054223" y="0"/>
                  </a:lnTo>
                  <a:lnTo>
                    <a:pt x="3054223" y="264668"/>
                  </a:lnTo>
                  <a:lnTo>
                    <a:pt x="0" y="264668"/>
                  </a:lnTo>
                  <a:close/>
                </a:path>
              </a:pathLst>
            </a:custGeom>
            <a:solidFill>
              <a:srgbClr val="2F75B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95292" y="4350358"/>
            <a:ext cx="558284" cy="1588141"/>
          </a:xfrm>
          <a:custGeom>
            <a:avLst/>
            <a:gdLst/>
            <a:ahLst/>
            <a:cxnLst/>
            <a:rect l="l" t="t" r="r" b="b"/>
            <a:pathLst>
              <a:path w="558284" h="1588141">
                <a:moveTo>
                  <a:pt x="0" y="0"/>
                </a:moveTo>
                <a:lnTo>
                  <a:pt x="558284" y="0"/>
                </a:lnTo>
                <a:lnTo>
                  <a:pt x="558284" y="1588141"/>
                </a:lnTo>
                <a:lnTo>
                  <a:pt x="0" y="1588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846923" y="7783501"/>
            <a:ext cx="1290933" cy="1274302"/>
          </a:xfrm>
          <a:custGeom>
            <a:avLst/>
            <a:gdLst/>
            <a:ahLst/>
            <a:cxnLst/>
            <a:rect l="l" t="t" r="r" b="b"/>
            <a:pathLst>
              <a:path w="1290933" h="1274302">
                <a:moveTo>
                  <a:pt x="0" y="0"/>
                </a:moveTo>
                <a:lnTo>
                  <a:pt x="1290933" y="0"/>
                </a:lnTo>
                <a:lnTo>
                  <a:pt x="1290933" y="1274303"/>
                </a:lnTo>
                <a:lnTo>
                  <a:pt x="0" y="12743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607" t="-26674" r="-21887" b="-313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204836" y="9350283"/>
            <a:ext cx="7924762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96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PARKLINKS MALL | GREENMEADOWS | ORTIGAS SKYLINE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798600" y="485175"/>
            <a:ext cx="8754508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94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VIEWS: RIVER ESPLANADE | PARKLINKS | ANTIPOLO MOUNTAIN RANGE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16852" y="8874876"/>
            <a:ext cx="1403418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SKY SUITE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10516" y="992748"/>
            <a:ext cx="1389659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SKY VILLA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409465" y="8874876"/>
            <a:ext cx="1403418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SKY SUITE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316972" y="992748"/>
            <a:ext cx="1389659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SKY VILLA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91577" y="8870304"/>
            <a:ext cx="1403418" cy="35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b="1" spc="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 SKY SUITE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665683" y="4623602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746636" y="4794961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665683" y="53139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746636" y="54853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324422" y="4628174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05375" y="4799533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324422" y="5318546"/>
            <a:ext cx="305081" cy="261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"/>
              </a:lnSpc>
            </a:pPr>
            <a:r>
              <a:rPr lang="en-US" sz="11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2BR</a:t>
            </a:r>
          </a:p>
          <a:p>
            <a:pPr algn="ctr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STORAGE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405375" y="5489905"/>
            <a:ext cx="17559" cy="187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91872" y="4871161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691872" y="55615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350611" y="4875733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350611" y="5566105"/>
            <a:ext cx="252332" cy="11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"/>
              </a:lnSpc>
            </a:pPr>
            <a:r>
              <a:rPr lang="en-US" sz="6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&amp; ACCU</a:t>
            </a:r>
          </a:p>
        </p:txBody>
      </p:sp>
      <p:sp>
        <p:nvSpPr>
          <p:cNvPr id="34" name="TextBox 34"/>
          <p:cNvSpPr txBox="1"/>
          <p:nvPr/>
        </p:nvSpPr>
        <p:spPr>
          <a:xfrm rot="-441240">
            <a:off x="15697767" y="8364224"/>
            <a:ext cx="13807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N</a:t>
            </a:r>
          </a:p>
        </p:txBody>
      </p:sp>
      <p:sp>
        <p:nvSpPr>
          <p:cNvPr id="35" name="TextBox 35"/>
          <p:cNvSpPr txBox="1"/>
          <p:nvPr/>
        </p:nvSpPr>
        <p:spPr>
          <a:xfrm rot="-441240">
            <a:off x="16299885" y="7506817"/>
            <a:ext cx="104299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</a:p>
        </p:txBody>
      </p:sp>
      <p:sp>
        <p:nvSpPr>
          <p:cNvPr id="36" name="TextBox 36"/>
          <p:cNvSpPr txBox="1"/>
          <p:nvPr/>
        </p:nvSpPr>
        <p:spPr>
          <a:xfrm rot="-441240">
            <a:off x="16533586" y="9014748"/>
            <a:ext cx="190224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W</a:t>
            </a:r>
          </a:p>
        </p:txBody>
      </p:sp>
      <p:sp>
        <p:nvSpPr>
          <p:cNvPr id="37" name="TextBox 37"/>
          <p:cNvSpPr txBox="1"/>
          <p:nvPr/>
        </p:nvSpPr>
        <p:spPr>
          <a:xfrm rot="-441240">
            <a:off x="17160350" y="8119851"/>
            <a:ext cx="98112" cy="31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09"/>
              </a:lnSpc>
            </a:pPr>
            <a:r>
              <a:rPr lang="en-US" sz="1649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62781"/>
            <a:ext cx="18288000" cy="8548940"/>
          </a:xfrm>
          <a:custGeom>
            <a:avLst/>
            <a:gdLst/>
            <a:ahLst/>
            <a:cxnLst/>
            <a:rect l="l" t="t" r="r" b="b"/>
            <a:pathLst>
              <a:path w="18288000" h="8548940">
                <a:moveTo>
                  <a:pt x="0" y="0"/>
                </a:moveTo>
                <a:lnTo>
                  <a:pt x="18288000" y="0"/>
                </a:lnTo>
                <a:lnTo>
                  <a:pt x="18288000" y="8548940"/>
                </a:lnTo>
                <a:lnTo>
                  <a:pt x="0" y="8548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1995" y="2618499"/>
            <a:ext cx="3934692" cy="1399303"/>
            <a:chOff x="0" y="0"/>
            <a:chExt cx="2623122" cy="9328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23185" cy="932815"/>
            </a:xfrm>
            <a:custGeom>
              <a:avLst/>
              <a:gdLst/>
              <a:ahLst/>
              <a:cxnLst/>
              <a:rect l="l" t="t" r="r" b="b"/>
              <a:pathLst>
                <a:path w="2623185" h="932815">
                  <a:moveTo>
                    <a:pt x="0" y="0"/>
                  </a:moveTo>
                  <a:lnTo>
                    <a:pt x="2623185" y="0"/>
                  </a:lnTo>
                  <a:lnTo>
                    <a:pt x="2623185" y="932815"/>
                  </a:lnTo>
                  <a:lnTo>
                    <a:pt x="0" y="932815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9155" y="1173113"/>
            <a:ext cx="2986373" cy="244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Featured Unit Layout</a:t>
            </a:r>
          </a:p>
          <a:p>
            <a:pPr algn="l">
              <a:lnSpc>
                <a:spcPts val="2526"/>
              </a:lnSpc>
            </a:pPr>
            <a:r>
              <a:rPr lang="en-US" sz="2099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North Tower </a:t>
            </a:r>
            <a:r>
              <a:rPr lang="en-US" sz="2099" b="1">
                <a:solidFill>
                  <a:srgbClr val="83838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West Sky Suite </a:t>
            </a:r>
            <a:r>
              <a:rPr lang="en-US" sz="2099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South Tower </a:t>
            </a:r>
            <a:r>
              <a:rPr lang="en-US" sz="2099" b="1">
                <a:solidFill>
                  <a:srgbClr val="83838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Sky Villa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5021" y="596175"/>
            <a:ext cx="12890025" cy="9094637"/>
          </a:xfrm>
          <a:custGeom>
            <a:avLst/>
            <a:gdLst/>
            <a:ahLst/>
            <a:cxnLst/>
            <a:rect l="l" t="t" r="r" b="b"/>
            <a:pathLst>
              <a:path w="12890025" h="9094637">
                <a:moveTo>
                  <a:pt x="0" y="0"/>
                </a:moveTo>
                <a:lnTo>
                  <a:pt x="12890025" y="0"/>
                </a:lnTo>
                <a:lnTo>
                  <a:pt x="12890025" y="9094636"/>
                </a:lnTo>
                <a:lnTo>
                  <a:pt x="0" y="90946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765024" y="7087143"/>
            <a:ext cx="75478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Kitchen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765024" y="8733063"/>
            <a:ext cx="121668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spc="1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Utility T&amp;B*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65024" y="7832379"/>
            <a:ext cx="1378758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Utility Room*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09026" y="629579"/>
            <a:ext cx="1516632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 b="1" spc="17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ROOM AREA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65024" y="1240698"/>
            <a:ext cx="1856561" cy="117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Foyer</a:t>
            </a:r>
          </a:p>
          <a:p>
            <a:pPr algn="l">
              <a:lnSpc>
                <a:spcPts val="4412"/>
              </a:lnSpc>
            </a:pPr>
            <a:r>
              <a:rPr lang="en-US" sz="1949" spc="3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Living/Dining Area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765024" y="2452278"/>
            <a:ext cx="1712043" cy="176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Powder Room*</a:t>
            </a:r>
          </a:p>
          <a:p>
            <a:pPr algn="l">
              <a:lnSpc>
                <a:spcPts val="441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Balcony</a:t>
            </a:r>
          </a:p>
          <a:p>
            <a:pPr algn="l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Master Bedroom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65024" y="4253646"/>
            <a:ext cx="1203350" cy="133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Master T&amp;B</a:t>
            </a:r>
          </a:p>
          <a:p>
            <a:pPr algn="l">
              <a:lnSpc>
                <a:spcPts val="2540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Secondary</a:t>
            </a:r>
          </a:p>
          <a:p>
            <a:pPr algn="l">
              <a:lnSpc>
                <a:spcPts val="192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Bedrooms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65024" y="5652678"/>
            <a:ext cx="1412934" cy="86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Secondary/</a:t>
            </a:r>
          </a:p>
          <a:p>
            <a:pPr algn="l">
              <a:lnSpc>
                <a:spcPts val="9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Common T&amp;B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03027" y="5999007"/>
            <a:ext cx="134791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03027" y="7087143"/>
            <a:ext cx="134791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03027" y="7832379"/>
            <a:ext cx="134791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03027" y="8733063"/>
            <a:ext cx="134791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900602" y="629579"/>
            <a:ext cx="794742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 b="1" spc="16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FLOOR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03027" y="1240698"/>
            <a:ext cx="1347911" cy="117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  <a:p>
            <a:pPr algn="just">
              <a:lnSpc>
                <a:spcPts val="441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03027" y="2452278"/>
            <a:ext cx="1812069" cy="176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  <a:p>
            <a:pPr algn="just">
              <a:lnSpc>
                <a:spcPts val="441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  <a:p>
            <a:pPr algn="just">
              <a:lnSpc>
                <a:spcPts val="4865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Engineered Wood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03027" y="4253646"/>
            <a:ext cx="1347911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5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3027" y="4870866"/>
            <a:ext cx="1812069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5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Engineered Wood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41030" y="7087143"/>
            <a:ext cx="762652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08413" y="629579"/>
            <a:ext cx="653124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 b="1" spc="148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WALL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841030" y="1240698"/>
            <a:ext cx="762652" cy="117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  <a:p>
            <a:pPr algn="just">
              <a:lnSpc>
                <a:spcPts val="441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41030" y="2452278"/>
            <a:ext cx="762652" cy="176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  <a:p>
            <a:pPr algn="just">
              <a:lnSpc>
                <a:spcPts val="441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  <a:p>
            <a:pPr algn="just">
              <a:lnSpc>
                <a:spcPts val="4867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41030" y="4253646"/>
            <a:ext cx="1347911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7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41030" y="4870866"/>
            <a:ext cx="762652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7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41030" y="5501802"/>
            <a:ext cx="2288000" cy="1178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7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 In </a:t>
            </a:r>
          </a:p>
          <a:p>
            <a:pPr algn="l">
              <a:lnSpc>
                <a:spcPts val="9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Shower Area /</a:t>
            </a:r>
          </a:p>
          <a:p>
            <a:pPr algn="l">
              <a:lnSpc>
                <a:spcPts val="384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In Other Areas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41030" y="7641879"/>
            <a:ext cx="762652" cy="57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841030" y="8245383"/>
            <a:ext cx="2288000" cy="1164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Porcelain Tile In </a:t>
            </a:r>
          </a:p>
          <a:p>
            <a:pPr algn="l">
              <a:lnSpc>
                <a:spcPts val="9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Shower Area /</a:t>
            </a:r>
          </a:p>
          <a:p>
            <a:pPr algn="l">
              <a:lnSpc>
                <a:spcPts val="384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In Other Areas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379033" y="7087143"/>
            <a:ext cx="1645234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Gypsum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379033" y="7832379"/>
            <a:ext cx="1645234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Gypsum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92011" y="629579"/>
            <a:ext cx="968778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4"/>
              </a:lnSpc>
            </a:pPr>
            <a:r>
              <a:rPr lang="en-US" sz="1949" b="1" spc="18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CEILING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379033" y="1240698"/>
            <a:ext cx="1874463" cy="4214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Gypsum</a:t>
            </a:r>
          </a:p>
          <a:p>
            <a:pPr algn="just">
              <a:lnSpc>
                <a:spcPts val="441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Gypsum</a:t>
            </a:r>
          </a:p>
          <a:p>
            <a:pPr algn="just">
              <a:lnSpc>
                <a:spcPts val="300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Painted, Moisture-</a:t>
            </a:r>
          </a:p>
          <a:p>
            <a:pPr algn="just">
              <a:lnSpc>
                <a:spcPts val="153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resistant Gypsum</a:t>
            </a:r>
          </a:p>
          <a:p>
            <a:pPr algn="just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</a:t>
            </a:r>
          </a:p>
          <a:p>
            <a:pPr algn="just">
              <a:lnSpc>
                <a:spcPts val="441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Gypsum</a:t>
            </a:r>
          </a:p>
          <a:p>
            <a:pPr algn="just">
              <a:lnSpc>
                <a:spcPts val="300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Painted, Moisture-</a:t>
            </a:r>
          </a:p>
          <a:p>
            <a:pPr algn="just">
              <a:lnSpc>
                <a:spcPts val="153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resistant Gypsum</a:t>
            </a:r>
          </a:p>
          <a:p>
            <a:pPr algn="just">
              <a:lnSpc>
                <a:spcPts val="4874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 Gypsum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79033" y="5900328"/>
            <a:ext cx="1874463" cy="620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Painted, Moisture- resistant Gypsum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379033" y="8629812"/>
            <a:ext cx="1874463" cy="624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7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Painted, Moisture- resistant Gypsum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917022" y="5999007"/>
            <a:ext cx="136820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Water Heater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169510" y="829604"/>
            <a:ext cx="149993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b="1" spc="177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APPLIANCES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17022" y="2030511"/>
            <a:ext cx="210572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Air-conditioning Unit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917022" y="3631854"/>
            <a:ext cx="2105720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Air-conditioning Unit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917022" y="4253646"/>
            <a:ext cx="1368200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Water Heater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917022" y="4870866"/>
            <a:ext cx="2105720" cy="584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1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Air-conditioning Unit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4917022" y="6828063"/>
            <a:ext cx="2187545" cy="93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Range Hood, Free-standing Range, Water Heater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75795" y="499520"/>
            <a:ext cx="1989506" cy="184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8"/>
              </a:lnSpc>
            </a:pPr>
            <a:r>
              <a:rPr lang="en-US" sz="3299">
                <a:solidFill>
                  <a:srgbClr val="3C563C"/>
                </a:solidFill>
                <a:latin typeface="Calibri (MS)"/>
                <a:ea typeface="Calibri (MS)"/>
                <a:cs typeface="Calibri (MS)"/>
                <a:sym typeface="Calibri (MS)"/>
              </a:rPr>
              <a:t>standard unit finishes and fixtures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0159" y="596175"/>
            <a:ext cx="13411848" cy="8895483"/>
          </a:xfrm>
          <a:custGeom>
            <a:avLst/>
            <a:gdLst/>
            <a:ahLst/>
            <a:cxnLst/>
            <a:rect l="l" t="t" r="r" b="b"/>
            <a:pathLst>
              <a:path w="13411848" h="8895483">
                <a:moveTo>
                  <a:pt x="0" y="0"/>
                </a:moveTo>
                <a:lnTo>
                  <a:pt x="13411848" y="0"/>
                </a:lnTo>
                <a:lnTo>
                  <a:pt x="13411848" y="8895483"/>
                </a:lnTo>
                <a:lnTo>
                  <a:pt x="0" y="8895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803157" y="2223321"/>
            <a:ext cx="1879006" cy="524237"/>
          </a:xfrm>
          <a:custGeom>
            <a:avLst/>
            <a:gdLst/>
            <a:ahLst/>
            <a:cxnLst/>
            <a:rect l="l" t="t" r="r" b="b"/>
            <a:pathLst>
              <a:path w="1879006" h="524237">
                <a:moveTo>
                  <a:pt x="0" y="0"/>
                </a:moveTo>
                <a:lnTo>
                  <a:pt x="1879007" y="0"/>
                </a:lnTo>
                <a:lnTo>
                  <a:pt x="1879007" y="524237"/>
                </a:lnTo>
                <a:lnTo>
                  <a:pt x="0" y="524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03157" y="7784916"/>
            <a:ext cx="1879006" cy="1174375"/>
          </a:xfrm>
          <a:custGeom>
            <a:avLst/>
            <a:gdLst/>
            <a:ahLst/>
            <a:cxnLst/>
            <a:rect l="l" t="t" r="r" b="b"/>
            <a:pathLst>
              <a:path w="1879006" h="1174375">
                <a:moveTo>
                  <a:pt x="0" y="0"/>
                </a:moveTo>
                <a:lnTo>
                  <a:pt x="1879007" y="0"/>
                </a:lnTo>
                <a:lnTo>
                  <a:pt x="1879007" y="1174375"/>
                </a:lnTo>
                <a:lnTo>
                  <a:pt x="0" y="11743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03157" y="5939157"/>
            <a:ext cx="1879006" cy="1056932"/>
          </a:xfrm>
          <a:custGeom>
            <a:avLst/>
            <a:gdLst/>
            <a:ahLst/>
            <a:cxnLst/>
            <a:rect l="l" t="t" r="r" b="b"/>
            <a:pathLst>
              <a:path w="1879006" h="1056932">
                <a:moveTo>
                  <a:pt x="0" y="0"/>
                </a:moveTo>
                <a:lnTo>
                  <a:pt x="1879007" y="0"/>
                </a:lnTo>
                <a:lnTo>
                  <a:pt x="1879007" y="1056932"/>
                </a:lnTo>
                <a:lnTo>
                  <a:pt x="0" y="1056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03157" y="4274691"/>
            <a:ext cx="1879006" cy="288450"/>
          </a:xfrm>
          <a:custGeom>
            <a:avLst/>
            <a:gdLst/>
            <a:ahLst/>
            <a:cxnLst/>
            <a:rect l="l" t="t" r="r" b="b"/>
            <a:pathLst>
              <a:path w="1879006" h="288450">
                <a:moveTo>
                  <a:pt x="0" y="0"/>
                </a:moveTo>
                <a:lnTo>
                  <a:pt x="1879007" y="0"/>
                </a:lnTo>
                <a:lnTo>
                  <a:pt x="1879007" y="288451"/>
                </a:lnTo>
                <a:lnTo>
                  <a:pt x="0" y="288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75795" y="509045"/>
            <a:ext cx="2446949" cy="63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>
                <a:solidFill>
                  <a:srgbClr val="3C563C"/>
                </a:solidFill>
                <a:latin typeface="Calibri (MS)"/>
                <a:ea typeface="Calibri (MS)"/>
                <a:cs typeface="Calibri (MS)"/>
                <a:sym typeface="Calibri (MS)"/>
              </a:rPr>
              <a:t>Brand Partners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25012" y="866180"/>
            <a:ext cx="857336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b="1" spc="18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BRAND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46193" y="866180"/>
            <a:ext cx="640166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b="1" spc="175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AREA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36419" y="2181387"/>
            <a:ext cx="75478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Kitchen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36419" y="8211855"/>
            <a:ext cx="75478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Kitchen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11117" y="4161063"/>
            <a:ext cx="101104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Bathroom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11117" y="6232179"/>
            <a:ext cx="101104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Bathroom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00266" y="866180"/>
            <a:ext cx="1597314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b="1" spc="17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COMPONENT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01264" y="2181387"/>
            <a:ext cx="1688897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Kitchen Cabinets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43829" y="4161063"/>
            <a:ext cx="1806612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Bathroom Fittings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23876" y="6232179"/>
            <a:ext cx="266229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Lavatory and Water Closet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1520" y="8108604"/>
            <a:ext cx="3173297" cy="33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7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Range Hood and Free-standing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22715" y="8396640"/>
            <a:ext cx="625492" cy="33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67"/>
              </a:lnSpc>
            </a:pPr>
            <a:r>
              <a:rPr lang="en-US" sz="1949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Range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33556" y="8211855"/>
            <a:ext cx="1611073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0563C1"/>
                </a:solidFill>
                <a:latin typeface="Calibri (MS) Light"/>
                <a:ea typeface="Calibri (MS) Light"/>
                <a:cs typeface="Calibri (MS) Light"/>
                <a:sym typeface="Calibri (MS) Light"/>
                <a:hlinkClick r:id="rId8" tooltip="http://www.smeg.com/"/>
              </a:rPr>
              <a:t>www.smeg.com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49974" y="6232179"/>
            <a:ext cx="1781251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0563C1"/>
                </a:solidFill>
                <a:latin typeface="Calibri (MS) Light"/>
                <a:ea typeface="Calibri (MS) Light"/>
                <a:cs typeface="Calibri (MS) Light"/>
                <a:sym typeface="Calibri (MS) Light"/>
                <a:hlinkClick r:id="rId9" tooltip="http://www.duravit.com/"/>
              </a:rPr>
              <a:t>www.duravit.com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587109" y="2181387"/>
            <a:ext cx="1909810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0563C1"/>
                </a:solidFill>
                <a:latin typeface="Calibri (MS) Light"/>
                <a:ea typeface="Calibri (MS) Light"/>
                <a:cs typeface="Calibri (MS) Light"/>
                <a:sym typeface="Calibri (MS) Light"/>
                <a:hlinkClick r:id="rId10" tooltip="http://www.siematic.com/"/>
              </a:rPr>
              <a:t>www.siematic.com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381097" y="866180"/>
            <a:ext cx="2030925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 b="1" spc="18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BRAND WEBSITE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475238" y="4161063"/>
            <a:ext cx="2137624" cy="38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9"/>
              </a:lnSpc>
            </a:pPr>
            <a:r>
              <a:rPr lang="en-US" sz="1949">
                <a:solidFill>
                  <a:srgbClr val="0563C1"/>
                </a:solidFill>
                <a:latin typeface="Calibri (MS) Light"/>
                <a:ea typeface="Calibri (MS) Light"/>
                <a:cs typeface="Calibri (MS) Light"/>
                <a:sym typeface="Calibri (MS) Light"/>
                <a:hlinkClick r:id="rId11" tooltip="http://www.hansgrohe.com/"/>
              </a:rPr>
              <a:t>www.hansgrohe.com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43498" y="1527248"/>
            <a:ext cx="6513243" cy="6270698"/>
          </a:xfrm>
          <a:custGeom>
            <a:avLst/>
            <a:gdLst/>
            <a:ahLst/>
            <a:cxnLst/>
            <a:rect l="l" t="t" r="r" b="b"/>
            <a:pathLst>
              <a:path w="6513243" h="6270698">
                <a:moveTo>
                  <a:pt x="0" y="0"/>
                </a:moveTo>
                <a:lnTo>
                  <a:pt x="6513243" y="0"/>
                </a:lnTo>
                <a:lnTo>
                  <a:pt x="6513243" y="6270698"/>
                </a:lnTo>
                <a:lnTo>
                  <a:pt x="0" y="6270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023288" y="4856774"/>
            <a:ext cx="2604711" cy="51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Living Dining Area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02307"/>
            <a:ext cx="18288000" cy="7868783"/>
          </a:xfrm>
          <a:custGeom>
            <a:avLst/>
            <a:gdLst/>
            <a:ahLst/>
            <a:cxnLst/>
            <a:rect l="l" t="t" r="r" b="b"/>
            <a:pathLst>
              <a:path w="18288000" h="7868783">
                <a:moveTo>
                  <a:pt x="0" y="0"/>
                </a:moveTo>
                <a:lnTo>
                  <a:pt x="18288000" y="0"/>
                </a:lnTo>
                <a:lnTo>
                  <a:pt x="18288000" y="7868784"/>
                </a:lnTo>
                <a:lnTo>
                  <a:pt x="0" y="786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" r="-1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73345"/>
            <a:ext cx="18288000" cy="7753912"/>
          </a:xfrm>
          <a:custGeom>
            <a:avLst/>
            <a:gdLst/>
            <a:ahLst/>
            <a:cxnLst/>
            <a:rect l="l" t="t" r="r" b="b"/>
            <a:pathLst>
              <a:path w="18288000" h="7753912">
                <a:moveTo>
                  <a:pt x="0" y="0"/>
                </a:moveTo>
                <a:lnTo>
                  <a:pt x="18288000" y="0"/>
                </a:lnTo>
                <a:lnTo>
                  <a:pt x="18288000" y="7753912"/>
                </a:lnTo>
                <a:lnTo>
                  <a:pt x="0" y="7753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" r="-1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66487" y="1260286"/>
            <a:ext cx="2190374" cy="2499069"/>
          </a:xfrm>
          <a:custGeom>
            <a:avLst/>
            <a:gdLst/>
            <a:ahLst/>
            <a:cxnLst/>
            <a:rect l="l" t="t" r="r" b="b"/>
            <a:pathLst>
              <a:path w="2190374" h="2499069">
                <a:moveTo>
                  <a:pt x="0" y="0"/>
                </a:moveTo>
                <a:lnTo>
                  <a:pt x="2190374" y="0"/>
                </a:lnTo>
                <a:lnTo>
                  <a:pt x="2190374" y="2499070"/>
                </a:lnTo>
                <a:lnTo>
                  <a:pt x="0" y="24990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561727" y="1276898"/>
            <a:ext cx="2039784" cy="51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Powder Room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6" y="1218495"/>
            <a:ext cx="18276241" cy="7816420"/>
          </a:xfrm>
          <a:custGeom>
            <a:avLst/>
            <a:gdLst/>
            <a:ahLst/>
            <a:cxnLst/>
            <a:rect l="l" t="t" r="r" b="b"/>
            <a:pathLst>
              <a:path w="18276241" h="7816420">
                <a:moveTo>
                  <a:pt x="0" y="0"/>
                </a:moveTo>
                <a:lnTo>
                  <a:pt x="18276241" y="0"/>
                </a:lnTo>
                <a:lnTo>
                  <a:pt x="18276241" y="7816420"/>
                </a:lnTo>
                <a:lnTo>
                  <a:pt x="0" y="7816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" t="-128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40583" cy="10287000"/>
          </a:xfrm>
          <a:custGeom>
            <a:avLst/>
            <a:gdLst/>
            <a:ahLst/>
            <a:cxnLst/>
            <a:rect l="l" t="t" r="r" b="b"/>
            <a:pathLst>
              <a:path w="14040583" h="10287000">
                <a:moveTo>
                  <a:pt x="0" y="0"/>
                </a:moveTo>
                <a:lnTo>
                  <a:pt x="14040583" y="0"/>
                </a:lnTo>
                <a:lnTo>
                  <a:pt x="140405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495419" y="8491990"/>
            <a:ext cx="900112" cy="1494973"/>
            <a:chOff x="0" y="0"/>
            <a:chExt cx="600075" cy="9966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0075" cy="996696"/>
            </a:xfrm>
            <a:custGeom>
              <a:avLst/>
              <a:gdLst/>
              <a:ahLst/>
              <a:cxnLst/>
              <a:rect l="l" t="t" r="r" b="b"/>
              <a:pathLst>
                <a:path w="600075" h="996696">
                  <a:moveTo>
                    <a:pt x="0" y="0"/>
                  </a:moveTo>
                  <a:lnTo>
                    <a:pt x="600075" y="0"/>
                  </a:lnTo>
                  <a:lnTo>
                    <a:pt x="600075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3570882" y="6151926"/>
            <a:ext cx="4780512" cy="4230329"/>
          </a:xfrm>
          <a:custGeom>
            <a:avLst/>
            <a:gdLst/>
            <a:ahLst/>
            <a:cxnLst/>
            <a:rect l="l" t="t" r="r" b="b"/>
            <a:pathLst>
              <a:path w="4780512" h="4230329">
                <a:moveTo>
                  <a:pt x="0" y="0"/>
                </a:moveTo>
                <a:lnTo>
                  <a:pt x="4780512" y="0"/>
                </a:lnTo>
                <a:lnTo>
                  <a:pt x="4780512" y="4230329"/>
                </a:lnTo>
                <a:lnTo>
                  <a:pt x="0" y="4230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80429" y="7895230"/>
            <a:ext cx="1310635" cy="1676395"/>
          </a:xfrm>
          <a:custGeom>
            <a:avLst/>
            <a:gdLst/>
            <a:ahLst/>
            <a:cxnLst/>
            <a:rect l="l" t="t" r="r" b="b"/>
            <a:pathLst>
              <a:path w="1310635" h="1676395">
                <a:moveTo>
                  <a:pt x="0" y="0"/>
                </a:moveTo>
                <a:lnTo>
                  <a:pt x="1310636" y="0"/>
                </a:lnTo>
                <a:lnTo>
                  <a:pt x="1310636" y="1676395"/>
                </a:lnTo>
                <a:lnTo>
                  <a:pt x="0" y="1676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122758" y="7528555"/>
            <a:ext cx="1732774" cy="733335"/>
            <a:chOff x="0" y="0"/>
            <a:chExt cx="1155179" cy="4888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5192" cy="488823"/>
            </a:xfrm>
            <a:custGeom>
              <a:avLst/>
              <a:gdLst/>
              <a:ahLst/>
              <a:cxnLst/>
              <a:rect l="l" t="t" r="r" b="b"/>
              <a:pathLst>
                <a:path w="1155192" h="488823">
                  <a:moveTo>
                    <a:pt x="0" y="0"/>
                  </a:moveTo>
                  <a:lnTo>
                    <a:pt x="1155192" y="0"/>
                  </a:lnTo>
                  <a:lnTo>
                    <a:pt x="1155192" y="488823"/>
                  </a:lnTo>
                  <a:lnTo>
                    <a:pt x="0" y="48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027503" y="6446691"/>
            <a:ext cx="3162138" cy="3935563"/>
          </a:xfrm>
          <a:custGeom>
            <a:avLst/>
            <a:gdLst/>
            <a:ahLst/>
            <a:cxnLst/>
            <a:rect l="l" t="t" r="r" b="b"/>
            <a:pathLst>
              <a:path w="3162138" h="3935563">
                <a:moveTo>
                  <a:pt x="0" y="0"/>
                </a:moveTo>
                <a:lnTo>
                  <a:pt x="3162138" y="0"/>
                </a:lnTo>
                <a:lnTo>
                  <a:pt x="3162138" y="3935564"/>
                </a:lnTo>
                <a:lnTo>
                  <a:pt x="0" y="393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22758" y="9026871"/>
            <a:ext cx="1671037" cy="724433"/>
          </a:xfrm>
          <a:custGeom>
            <a:avLst/>
            <a:gdLst/>
            <a:ahLst/>
            <a:cxnLst/>
            <a:rect l="l" t="t" r="r" b="b"/>
            <a:pathLst>
              <a:path w="1671037" h="724433">
                <a:moveTo>
                  <a:pt x="0" y="0"/>
                </a:moveTo>
                <a:lnTo>
                  <a:pt x="1671037" y="0"/>
                </a:lnTo>
                <a:lnTo>
                  <a:pt x="1671037" y="724433"/>
                </a:lnTo>
                <a:lnTo>
                  <a:pt x="0" y="724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154491" y="7427743"/>
            <a:ext cx="1879263" cy="949576"/>
          </a:xfrm>
          <a:custGeom>
            <a:avLst/>
            <a:gdLst/>
            <a:ahLst/>
            <a:cxnLst/>
            <a:rect l="l" t="t" r="r" b="b"/>
            <a:pathLst>
              <a:path w="1879263" h="949576">
                <a:moveTo>
                  <a:pt x="0" y="0"/>
                </a:moveTo>
                <a:lnTo>
                  <a:pt x="1879263" y="0"/>
                </a:lnTo>
                <a:lnTo>
                  <a:pt x="1879263" y="949575"/>
                </a:lnTo>
                <a:lnTo>
                  <a:pt x="0" y="94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723019" y="215227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6318" y="2939896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66103" y="2506942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59186" y="2939896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131498" y="5823742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938203" y="8496562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360013" y="7919018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3" y="0"/>
                </a:lnTo>
                <a:lnTo>
                  <a:pt x="404993" y="404994"/>
                </a:lnTo>
                <a:lnTo>
                  <a:pt x="0" y="4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733627" y="7972311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626317" y="9389088"/>
            <a:ext cx="404993" cy="404993"/>
          </a:xfrm>
          <a:custGeom>
            <a:avLst/>
            <a:gdLst/>
            <a:ahLst/>
            <a:cxnLst/>
            <a:rect l="l" t="t" r="r" b="b"/>
            <a:pathLst>
              <a:path w="404993" h="404993">
                <a:moveTo>
                  <a:pt x="0" y="0"/>
                </a:moveTo>
                <a:lnTo>
                  <a:pt x="404994" y="0"/>
                </a:lnTo>
                <a:lnTo>
                  <a:pt x="404994" y="404993"/>
                </a:lnTo>
                <a:lnTo>
                  <a:pt x="0" y="404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4321547" y="3029979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6"/>
                </a:lnTo>
                <a:lnTo>
                  <a:pt x="0" y="275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321547" y="3532942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5"/>
                </a:lnTo>
                <a:lnTo>
                  <a:pt x="0" y="2754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4326362" y="4056964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6"/>
                </a:lnTo>
                <a:lnTo>
                  <a:pt x="0" y="2754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616684" y="173736"/>
            <a:ext cx="2624328" cy="1682496"/>
          </a:xfrm>
          <a:custGeom>
            <a:avLst/>
            <a:gdLst/>
            <a:ahLst/>
            <a:cxnLst/>
            <a:rect l="l" t="t" r="r" b="b"/>
            <a:pathLst>
              <a:path w="2624328" h="1682496">
                <a:moveTo>
                  <a:pt x="0" y="0"/>
                </a:moveTo>
                <a:lnTo>
                  <a:pt x="2624328" y="0"/>
                </a:lnTo>
                <a:lnTo>
                  <a:pt x="2624328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4558634" y="1631947"/>
            <a:ext cx="3169925" cy="495148"/>
            <a:chOff x="0" y="0"/>
            <a:chExt cx="2113280" cy="33009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113280" cy="330073"/>
            </a:xfrm>
            <a:custGeom>
              <a:avLst/>
              <a:gdLst/>
              <a:ahLst/>
              <a:cxnLst/>
              <a:rect l="l" t="t" r="r" b="b"/>
              <a:pathLst>
                <a:path w="2113280" h="330073">
                  <a:moveTo>
                    <a:pt x="0" y="0"/>
                  </a:moveTo>
                  <a:lnTo>
                    <a:pt x="2113280" y="0"/>
                  </a:lnTo>
                  <a:lnTo>
                    <a:pt x="2113280" y="330073"/>
                  </a:lnTo>
                  <a:lnTo>
                    <a:pt x="0" y="330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568764" y="6743486"/>
            <a:ext cx="854935" cy="40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"/>
              </a:lnSpc>
            </a:pPr>
            <a:r>
              <a:rPr lang="en-US" sz="1199" b="1" spc="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WACK-WACK VILLAGE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170914" y="2308493"/>
            <a:ext cx="915929" cy="43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spc="177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legend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52546" y="2973715"/>
            <a:ext cx="648795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XAVIER SCHOOL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5669" y="3441583"/>
            <a:ext cx="1141185" cy="448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IMMACULATE </a:t>
            </a:r>
          </a:p>
          <a:p>
            <a:pPr algn="ctr">
              <a:lnSpc>
                <a:spcPts val="2231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CONCEPTION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54444" y="3898783"/>
            <a:ext cx="793171" cy="220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67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ACADEMY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49156" y="3403483"/>
            <a:ext cx="962806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LA SALLE GREENHILLS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771425" y="8894455"/>
            <a:ext cx="781898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LOURDES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815530" y="9123055"/>
            <a:ext cx="647438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SCHOOL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60063" y="6288415"/>
            <a:ext cx="1406319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ST. PEDRO POVEDA COLLEGE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732874" y="8185795"/>
            <a:ext cx="969407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UNIVERSITY OF ASIA &amp;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716200" y="8642995"/>
            <a:ext cx="959120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THE PACIFIC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67126" y="8300095"/>
            <a:ext cx="742550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ST. PAUL COLLEGE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430868" y="678571"/>
            <a:ext cx="1057146" cy="71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TO ATENEO, UP DILIMAN, MIRIAM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066033" y="9607687"/>
            <a:ext cx="638694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TO BGC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996982" y="9836287"/>
            <a:ext cx="736635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SCHOOLS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232775" y="1628489"/>
            <a:ext cx="1828529" cy="40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222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VICINITY MAP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783505" y="2813018"/>
            <a:ext cx="3124162" cy="154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2099">
                <a:solidFill>
                  <a:srgbClr val="D9D9D9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Key Institutions Commercial Areas </a:t>
            </a:r>
            <a:r>
              <a:rPr lang="en-US" sz="20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Major Schools &amp; Universities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27428" y="3956866"/>
            <a:ext cx="2248210" cy="3826893"/>
          </a:xfrm>
          <a:custGeom>
            <a:avLst/>
            <a:gdLst/>
            <a:ahLst/>
            <a:cxnLst/>
            <a:rect l="l" t="t" r="r" b="b"/>
            <a:pathLst>
              <a:path w="2248210" h="3826893">
                <a:moveTo>
                  <a:pt x="0" y="0"/>
                </a:moveTo>
                <a:lnTo>
                  <a:pt x="2248210" y="0"/>
                </a:lnTo>
                <a:lnTo>
                  <a:pt x="2248210" y="3826893"/>
                </a:lnTo>
                <a:lnTo>
                  <a:pt x="0" y="38268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012248" y="4223552"/>
            <a:ext cx="1508717" cy="85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1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Secondary Bedroom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36812"/>
            <a:ext cx="18288000" cy="7813362"/>
          </a:xfrm>
          <a:custGeom>
            <a:avLst/>
            <a:gdLst/>
            <a:ahLst/>
            <a:cxnLst/>
            <a:rect l="l" t="t" r="r" b="b"/>
            <a:pathLst>
              <a:path w="18288000" h="7813362">
                <a:moveTo>
                  <a:pt x="0" y="0"/>
                </a:moveTo>
                <a:lnTo>
                  <a:pt x="18288000" y="0"/>
                </a:lnTo>
                <a:lnTo>
                  <a:pt x="18288000" y="7813362"/>
                </a:lnTo>
                <a:lnTo>
                  <a:pt x="0" y="7813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" r="-3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18895" y="890626"/>
            <a:ext cx="3183541" cy="3147979"/>
          </a:xfrm>
          <a:custGeom>
            <a:avLst/>
            <a:gdLst/>
            <a:ahLst/>
            <a:cxnLst/>
            <a:rect l="l" t="t" r="r" b="b"/>
            <a:pathLst>
              <a:path w="3183541" h="3147979">
                <a:moveTo>
                  <a:pt x="0" y="0"/>
                </a:moveTo>
                <a:lnTo>
                  <a:pt x="3183541" y="0"/>
                </a:lnTo>
                <a:lnTo>
                  <a:pt x="3183541" y="3147979"/>
                </a:lnTo>
                <a:lnTo>
                  <a:pt x="0" y="31479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914150" y="963716"/>
            <a:ext cx="3051353" cy="4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Secondary/Common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070194" y="1366052"/>
            <a:ext cx="613891" cy="4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T&amp;B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36812"/>
            <a:ext cx="18288000" cy="7813362"/>
          </a:xfrm>
          <a:custGeom>
            <a:avLst/>
            <a:gdLst/>
            <a:ahLst/>
            <a:cxnLst/>
            <a:rect l="l" t="t" r="r" b="b"/>
            <a:pathLst>
              <a:path w="18288000" h="7813362">
                <a:moveTo>
                  <a:pt x="0" y="0"/>
                </a:moveTo>
                <a:lnTo>
                  <a:pt x="18288000" y="0"/>
                </a:lnTo>
                <a:lnTo>
                  <a:pt x="18288000" y="7813362"/>
                </a:lnTo>
                <a:lnTo>
                  <a:pt x="0" y="7813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" r="-3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409165" y="3733795"/>
            <a:ext cx="2327905" cy="4019545"/>
          </a:xfrm>
          <a:custGeom>
            <a:avLst/>
            <a:gdLst/>
            <a:ahLst/>
            <a:cxnLst/>
            <a:rect l="l" t="t" r="r" b="b"/>
            <a:pathLst>
              <a:path w="2327905" h="4019545">
                <a:moveTo>
                  <a:pt x="0" y="0"/>
                </a:moveTo>
                <a:lnTo>
                  <a:pt x="2327905" y="0"/>
                </a:lnTo>
                <a:lnTo>
                  <a:pt x="2327905" y="4019545"/>
                </a:lnTo>
                <a:lnTo>
                  <a:pt x="0" y="40195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119497" y="6111788"/>
            <a:ext cx="1004511" cy="4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Media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157030" y="6514124"/>
            <a:ext cx="849206" cy="4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6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Room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41327"/>
            <a:ext cx="18288000" cy="7804333"/>
          </a:xfrm>
          <a:custGeom>
            <a:avLst/>
            <a:gdLst/>
            <a:ahLst/>
            <a:cxnLst/>
            <a:rect l="l" t="t" r="r" b="b"/>
            <a:pathLst>
              <a:path w="18288000" h="7804333">
                <a:moveTo>
                  <a:pt x="0" y="0"/>
                </a:moveTo>
                <a:lnTo>
                  <a:pt x="18288000" y="0"/>
                </a:lnTo>
                <a:lnTo>
                  <a:pt x="18288000" y="7804332"/>
                </a:lnTo>
                <a:lnTo>
                  <a:pt x="0" y="7804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" r="-12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3716000" h="10287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686393" y="262157"/>
            <a:ext cx="4176408" cy="638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174">
                <a:solidFill>
                  <a:srgbClr val="FFFFFF"/>
                </a:solidFill>
                <a:latin typeface="Calibri (MS)"/>
                <a:ea typeface="Calibri (MS)"/>
                <a:cs typeface="Calibri (MS)"/>
                <a:sym typeface="Calibri (MS)"/>
              </a:rPr>
              <a:t>Flexible Living Spaces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86430" y="1021871"/>
            <a:ext cx="3183541" cy="4605490"/>
          </a:xfrm>
          <a:custGeom>
            <a:avLst/>
            <a:gdLst/>
            <a:ahLst/>
            <a:cxnLst/>
            <a:rect l="l" t="t" r="r" b="b"/>
            <a:pathLst>
              <a:path w="3183541" h="4605490">
                <a:moveTo>
                  <a:pt x="0" y="0"/>
                </a:moveTo>
                <a:lnTo>
                  <a:pt x="3183541" y="0"/>
                </a:lnTo>
                <a:lnTo>
                  <a:pt x="3183541" y="4605489"/>
                </a:lnTo>
                <a:lnTo>
                  <a:pt x="0" y="4605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681685" y="1096304"/>
            <a:ext cx="3051353" cy="4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Secondary/Common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37730" y="1498640"/>
            <a:ext cx="613891" cy="460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T&amp;B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3801" y="4337356"/>
            <a:ext cx="4740192" cy="3485679"/>
          </a:xfrm>
          <a:custGeom>
            <a:avLst/>
            <a:gdLst/>
            <a:ahLst/>
            <a:cxnLst/>
            <a:rect l="l" t="t" r="r" b="b"/>
            <a:pathLst>
              <a:path w="4740192" h="3485679">
                <a:moveTo>
                  <a:pt x="0" y="0"/>
                </a:moveTo>
                <a:lnTo>
                  <a:pt x="4740192" y="0"/>
                </a:lnTo>
                <a:lnTo>
                  <a:pt x="4740192" y="3485679"/>
                </a:lnTo>
                <a:lnTo>
                  <a:pt x="0" y="3485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208772" y="5645444"/>
            <a:ext cx="1336081" cy="85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31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Master Bedroom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00" t="-2222" b="-25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60340" y="2162870"/>
            <a:ext cx="3586048" cy="2381712"/>
          </a:xfrm>
          <a:custGeom>
            <a:avLst/>
            <a:gdLst/>
            <a:ahLst/>
            <a:cxnLst/>
            <a:rect l="l" t="t" r="r" b="b"/>
            <a:pathLst>
              <a:path w="3586048" h="2381712">
                <a:moveTo>
                  <a:pt x="0" y="0"/>
                </a:moveTo>
                <a:lnTo>
                  <a:pt x="3586048" y="0"/>
                </a:lnTo>
                <a:lnTo>
                  <a:pt x="3586048" y="2381712"/>
                </a:lnTo>
                <a:lnTo>
                  <a:pt x="0" y="23817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91147" y="2915960"/>
            <a:ext cx="1029343" cy="863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7"/>
              </a:lnSpc>
            </a:pPr>
            <a:r>
              <a:rPr lang="en-US" sz="27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Master T&amp;B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040583" cy="10287000"/>
          </a:xfrm>
          <a:custGeom>
            <a:avLst/>
            <a:gdLst/>
            <a:ahLst/>
            <a:cxnLst/>
            <a:rect l="l" t="t" r="r" b="b"/>
            <a:pathLst>
              <a:path w="14040583" h="10287000">
                <a:moveTo>
                  <a:pt x="0" y="0"/>
                </a:moveTo>
                <a:lnTo>
                  <a:pt x="14040583" y="0"/>
                </a:lnTo>
                <a:lnTo>
                  <a:pt x="1404058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495419" y="8491990"/>
            <a:ext cx="900112" cy="1494973"/>
            <a:chOff x="0" y="0"/>
            <a:chExt cx="600075" cy="9966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0075" cy="996696"/>
            </a:xfrm>
            <a:custGeom>
              <a:avLst/>
              <a:gdLst/>
              <a:ahLst/>
              <a:cxnLst/>
              <a:rect l="l" t="t" r="r" b="b"/>
              <a:pathLst>
                <a:path w="600075" h="996696">
                  <a:moveTo>
                    <a:pt x="0" y="0"/>
                  </a:moveTo>
                  <a:lnTo>
                    <a:pt x="600075" y="0"/>
                  </a:lnTo>
                  <a:lnTo>
                    <a:pt x="600075" y="996696"/>
                  </a:lnTo>
                  <a:lnTo>
                    <a:pt x="0" y="9966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3570882" y="6151926"/>
            <a:ext cx="4780512" cy="4230329"/>
          </a:xfrm>
          <a:custGeom>
            <a:avLst/>
            <a:gdLst/>
            <a:ahLst/>
            <a:cxnLst/>
            <a:rect l="l" t="t" r="r" b="b"/>
            <a:pathLst>
              <a:path w="4780512" h="4230329">
                <a:moveTo>
                  <a:pt x="0" y="0"/>
                </a:moveTo>
                <a:lnTo>
                  <a:pt x="4780512" y="0"/>
                </a:lnTo>
                <a:lnTo>
                  <a:pt x="4780512" y="4230329"/>
                </a:lnTo>
                <a:lnTo>
                  <a:pt x="0" y="4230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780429" y="7895230"/>
            <a:ext cx="1310635" cy="1676395"/>
          </a:xfrm>
          <a:custGeom>
            <a:avLst/>
            <a:gdLst/>
            <a:ahLst/>
            <a:cxnLst/>
            <a:rect l="l" t="t" r="r" b="b"/>
            <a:pathLst>
              <a:path w="1310635" h="1676395">
                <a:moveTo>
                  <a:pt x="0" y="0"/>
                </a:moveTo>
                <a:lnTo>
                  <a:pt x="1310636" y="0"/>
                </a:lnTo>
                <a:lnTo>
                  <a:pt x="1310636" y="1676395"/>
                </a:lnTo>
                <a:lnTo>
                  <a:pt x="0" y="1676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122758" y="7528555"/>
            <a:ext cx="1732774" cy="733335"/>
            <a:chOff x="0" y="0"/>
            <a:chExt cx="1155179" cy="4888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5192" cy="488823"/>
            </a:xfrm>
            <a:custGeom>
              <a:avLst/>
              <a:gdLst/>
              <a:ahLst/>
              <a:cxnLst/>
              <a:rect l="l" t="t" r="r" b="b"/>
              <a:pathLst>
                <a:path w="1155192" h="488823">
                  <a:moveTo>
                    <a:pt x="0" y="0"/>
                  </a:moveTo>
                  <a:lnTo>
                    <a:pt x="1155192" y="0"/>
                  </a:lnTo>
                  <a:lnTo>
                    <a:pt x="1155192" y="488823"/>
                  </a:lnTo>
                  <a:lnTo>
                    <a:pt x="0" y="488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2027503" y="6446691"/>
            <a:ext cx="3162138" cy="3935563"/>
          </a:xfrm>
          <a:custGeom>
            <a:avLst/>
            <a:gdLst/>
            <a:ahLst/>
            <a:cxnLst/>
            <a:rect l="l" t="t" r="r" b="b"/>
            <a:pathLst>
              <a:path w="3162138" h="3935563">
                <a:moveTo>
                  <a:pt x="0" y="0"/>
                </a:moveTo>
                <a:lnTo>
                  <a:pt x="3162138" y="0"/>
                </a:lnTo>
                <a:lnTo>
                  <a:pt x="3162138" y="3935564"/>
                </a:lnTo>
                <a:lnTo>
                  <a:pt x="0" y="3935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22758" y="9026871"/>
            <a:ext cx="1671037" cy="724433"/>
          </a:xfrm>
          <a:custGeom>
            <a:avLst/>
            <a:gdLst/>
            <a:ahLst/>
            <a:cxnLst/>
            <a:rect l="l" t="t" r="r" b="b"/>
            <a:pathLst>
              <a:path w="1671037" h="724433">
                <a:moveTo>
                  <a:pt x="0" y="0"/>
                </a:moveTo>
                <a:lnTo>
                  <a:pt x="1671037" y="0"/>
                </a:lnTo>
                <a:lnTo>
                  <a:pt x="1671037" y="724433"/>
                </a:lnTo>
                <a:lnTo>
                  <a:pt x="0" y="7244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154491" y="7427743"/>
            <a:ext cx="1879263" cy="949576"/>
          </a:xfrm>
          <a:custGeom>
            <a:avLst/>
            <a:gdLst/>
            <a:ahLst/>
            <a:cxnLst/>
            <a:rect l="l" t="t" r="r" b="b"/>
            <a:pathLst>
              <a:path w="1879263" h="949576">
                <a:moveTo>
                  <a:pt x="0" y="0"/>
                </a:moveTo>
                <a:lnTo>
                  <a:pt x="1879263" y="0"/>
                </a:lnTo>
                <a:lnTo>
                  <a:pt x="1879263" y="949575"/>
                </a:lnTo>
                <a:lnTo>
                  <a:pt x="0" y="9495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760184" y="1763478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80628" y="103756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52380" y="1318593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4"/>
                </a:lnTo>
                <a:lnTo>
                  <a:pt x="0" y="402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127555" y="2253967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4"/>
                </a:lnTo>
                <a:lnTo>
                  <a:pt x="0" y="402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471670" y="3501738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486143" y="4904556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238555" y="6656260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4"/>
                </a:lnTo>
                <a:lnTo>
                  <a:pt x="0" y="402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076742" y="3999171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207262" y="4828161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600336" y="4765024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471423" y="5213637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4"/>
                </a:lnTo>
                <a:lnTo>
                  <a:pt x="0" y="402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445956" y="7985412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4"/>
                </a:lnTo>
                <a:lnTo>
                  <a:pt x="0" y="4027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814680" y="6438819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666676" y="4473716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4321547" y="3029979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6"/>
                </a:lnTo>
                <a:lnTo>
                  <a:pt x="0" y="2754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4321547" y="3532942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5"/>
                </a:lnTo>
                <a:lnTo>
                  <a:pt x="0" y="2754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4326362" y="4056964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6"/>
                </a:lnTo>
                <a:lnTo>
                  <a:pt x="0" y="2754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326362" y="4576486"/>
            <a:ext cx="275406" cy="275406"/>
          </a:xfrm>
          <a:custGeom>
            <a:avLst/>
            <a:gdLst/>
            <a:ahLst/>
            <a:cxnLst/>
            <a:rect l="l" t="t" r="r" b="b"/>
            <a:pathLst>
              <a:path w="275406" h="275406">
                <a:moveTo>
                  <a:pt x="0" y="0"/>
                </a:moveTo>
                <a:lnTo>
                  <a:pt x="275406" y="0"/>
                </a:lnTo>
                <a:lnTo>
                  <a:pt x="275406" y="275406"/>
                </a:lnTo>
                <a:lnTo>
                  <a:pt x="0" y="27540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4616684" y="173736"/>
            <a:ext cx="2624328" cy="1682496"/>
          </a:xfrm>
          <a:custGeom>
            <a:avLst/>
            <a:gdLst/>
            <a:ahLst/>
            <a:cxnLst/>
            <a:rect l="l" t="t" r="r" b="b"/>
            <a:pathLst>
              <a:path w="2624328" h="1682496">
                <a:moveTo>
                  <a:pt x="0" y="0"/>
                </a:moveTo>
                <a:lnTo>
                  <a:pt x="2624328" y="0"/>
                </a:lnTo>
                <a:lnTo>
                  <a:pt x="2624328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4558634" y="1631947"/>
            <a:ext cx="3169925" cy="495148"/>
            <a:chOff x="0" y="0"/>
            <a:chExt cx="2113280" cy="33009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13280" cy="330073"/>
            </a:xfrm>
            <a:custGeom>
              <a:avLst/>
              <a:gdLst/>
              <a:ahLst/>
              <a:cxnLst/>
              <a:rect l="l" t="t" r="r" b="b"/>
              <a:pathLst>
                <a:path w="2113280" h="330073">
                  <a:moveTo>
                    <a:pt x="0" y="0"/>
                  </a:moveTo>
                  <a:lnTo>
                    <a:pt x="2113280" y="0"/>
                  </a:lnTo>
                  <a:lnTo>
                    <a:pt x="2113280" y="330073"/>
                  </a:lnTo>
                  <a:lnTo>
                    <a:pt x="0" y="330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>
            <a:off x="5214637" y="6085118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4" y="0"/>
                </a:lnTo>
                <a:lnTo>
                  <a:pt x="402794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2701252" y="6640216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1197414" y="4631093"/>
            <a:ext cx="402793" cy="402793"/>
          </a:xfrm>
          <a:custGeom>
            <a:avLst/>
            <a:gdLst/>
            <a:ahLst/>
            <a:cxnLst/>
            <a:rect l="l" t="t" r="r" b="b"/>
            <a:pathLst>
              <a:path w="402793" h="402793">
                <a:moveTo>
                  <a:pt x="0" y="0"/>
                </a:moveTo>
                <a:lnTo>
                  <a:pt x="402793" y="0"/>
                </a:lnTo>
                <a:lnTo>
                  <a:pt x="402793" y="402793"/>
                </a:lnTo>
                <a:lnTo>
                  <a:pt x="0" y="40279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2568764" y="6743486"/>
            <a:ext cx="854935" cy="21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1"/>
              </a:lnSpc>
            </a:pPr>
            <a:r>
              <a:rPr lang="en-US" sz="1199" b="1" spc="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WACK-WACK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25926" y="6935510"/>
            <a:ext cx="535024" cy="212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11"/>
              </a:lnSpc>
            </a:pPr>
            <a:r>
              <a:rPr lang="en-US" sz="1199" b="1" spc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VILLAGE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170914" y="2308493"/>
            <a:ext cx="915929" cy="43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250" spc="177">
                <a:solidFill>
                  <a:srgbClr val="7F7F7F"/>
                </a:solidFill>
                <a:latin typeface="Calibri (MS)"/>
                <a:ea typeface="Calibri (MS)"/>
                <a:cs typeface="Calibri (MS)"/>
                <a:sym typeface="Calibri (MS)"/>
              </a:rPr>
              <a:t>legend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073313" y="6901063"/>
            <a:ext cx="607605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SHANG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849470" y="7129663"/>
            <a:ext cx="1021099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WACK-WACK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53033" y="5273431"/>
            <a:ext cx="1064233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WACK-WACK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536399" y="5502031"/>
            <a:ext cx="646467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VILLAGE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184902" y="5761873"/>
            <a:ext cx="1064233" cy="39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WACK-WACK </a:t>
            </a:r>
          </a:p>
          <a:p>
            <a:pPr algn="ctr">
              <a:lnSpc>
                <a:spcPts val="2807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GOLF AND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82503" y="6219073"/>
            <a:ext cx="1228525" cy="16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COUNTRY CLUB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980108" y="6520444"/>
            <a:ext cx="952891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ONE SHANG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967103" y="5337439"/>
            <a:ext cx="1049660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CORINTHIAN 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087404" y="5566039"/>
            <a:ext cx="761309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GARDENS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836597" y="4505335"/>
            <a:ext cx="1049660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CORINTHIAN 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122347" y="4733935"/>
            <a:ext cx="423210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8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HILLS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118800" y="8390392"/>
            <a:ext cx="1040330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VALLE VERDE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654667" y="550555"/>
            <a:ext cx="508121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SAINT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510549" y="779155"/>
            <a:ext cx="758009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IGNATIUS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8650938" y="1719844"/>
            <a:ext cx="1125641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WHITE PLAINS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8996039" y="2638816"/>
            <a:ext cx="889554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ACROPOLIS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8911414" y="7059940"/>
            <a:ext cx="1040330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VALLE VERDE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158988" y="5308864"/>
            <a:ext cx="1040330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 spc="1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VALLE VERDE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867323" y="3877828"/>
            <a:ext cx="1412434" cy="28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99"/>
              </a:lnSpc>
            </a:pPr>
            <a:r>
              <a:rPr lang="en-US" sz="14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GREENMEADOWS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725655" y="6942211"/>
            <a:ext cx="554169" cy="48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9"/>
              </a:lnSpc>
            </a:pPr>
            <a:r>
              <a:rPr lang="en-US" sz="1499" spc="8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THE GROVE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663676" y="4991872"/>
            <a:ext cx="573900" cy="21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499" spc="5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CIRRUS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164653" y="5151892"/>
            <a:ext cx="634808" cy="210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VELARIS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1864840" y="2205619"/>
            <a:ext cx="738664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4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CIRCULO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1950565" y="2434219"/>
            <a:ext cx="520365" cy="258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"/>
              </a:lnSpc>
            </a:pPr>
            <a:r>
              <a:rPr lang="en-US" sz="1499" spc="2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VERDE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5232775" y="1628489"/>
            <a:ext cx="1828529" cy="40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222">
                <a:solidFill>
                  <a:srgbClr val="7F7F7F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VICINITY MAP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783505" y="2813018"/>
            <a:ext cx="3372179" cy="2057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0"/>
              </a:lnSpc>
            </a:pPr>
            <a:r>
              <a:rPr lang="en-US" sz="2099">
                <a:solidFill>
                  <a:srgbClr val="D9D9D9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Key Institutions Commercial Areas Major Schools &amp; Universities</a:t>
            </a:r>
          </a:p>
          <a:p>
            <a:pPr algn="l">
              <a:lnSpc>
                <a:spcPts val="3815"/>
              </a:lnSpc>
            </a:pPr>
            <a:r>
              <a:rPr lang="en-US" sz="2099">
                <a:solidFill>
                  <a:srgbClr val="4D4E4C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Residential Villages &amp; Buildings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56643"/>
            <a:ext cx="18288000" cy="7790531"/>
          </a:xfrm>
          <a:custGeom>
            <a:avLst/>
            <a:gdLst/>
            <a:ahLst/>
            <a:cxnLst/>
            <a:rect l="l" t="t" r="r" b="b"/>
            <a:pathLst>
              <a:path w="18288000" h="7790531">
                <a:moveTo>
                  <a:pt x="0" y="0"/>
                </a:moveTo>
                <a:lnTo>
                  <a:pt x="18288000" y="0"/>
                </a:lnTo>
                <a:lnTo>
                  <a:pt x="18288000" y="7790531"/>
                </a:lnTo>
                <a:lnTo>
                  <a:pt x="0" y="7790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" r="-12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236812"/>
            <a:ext cx="18288000" cy="7813362"/>
          </a:xfrm>
          <a:custGeom>
            <a:avLst/>
            <a:gdLst/>
            <a:ahLst/>
            <a:cxnLst/>
            <a:rect l="l" t="t" r="r" b="b"/>
            <a:pathLst>
              <a:path w="18288000" h="7813362">
                <a:moveTo>
                  <a:pt x="0" y="0"/>
                </a:moveTo>
                <a:lnTo>
                  <a:pt x="18288000" y="0"/>
                </a:lnTo>
                <a:lnTo>
                  <a:pt x="18288000" y="7813362"/>
                </a:lnTo>
                <a:lnTo>
                  <a:pt x="0" y="78133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" r="-3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62990"/>
            <a:ext cx="18288000" cy="8548940"/>
          </a:xfrm>
          <a:custGeom>
            <a:avLst/>
            <a:gdLst/>
            <a:ahLst/>
            <a:cxnLst/>
            <a:rect l="l" t="t" r="r" b="b"/>
            <a:pathLst>
              <a:path w="18288000" h="8548940">
                <a:moveTo>
                  <a:pt x="0" y="0"/>
                </a:moveTo>
                <a:lnTo>
                  <a:pt x="18288000" y="0"/>
                </a:lnTo>
                <a:lnTo>
                  <a:pt x="18288000" y="8548940"/>
                </a:lnTo>
                <a:lnTo>
                  <a:pt x="0" y="8548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1995" y="2396842"/>
            <a:ext cx="4655125" cy="1814941"/>
            <a:chOff x="0" y="0"/>
            <a:chExt cx="3103423" cy="12099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03372" cy="1209929"/>
            </a:xfrm>
            <a:custGeom>
              <a:avLst/>
              <a:gdLst/>
              <a:ahLst/>
              <a:cxnLst/>
              <a:rect l="l" t="t" r="r" b="b"/>
              <a:pathLst>
                <a:path w="3103372" h="1209929">
                  <a:moveTo>
                    <a:pt x="0" y="0"/>
                  </a:moveTo>
                  <a:lnTo>
                    <a:pt x="3103372" y="0"/>
                  </a:lnTo>
                  <a:lnTo>
                    <a:pt x="3103372" y="1209929"/>
                  </a:lnTo>
                  <a:lnTo>
                    <a:pt x="0" y="1209929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99155" y="1365137"/>
            <a:ext cx="2986373" cy="244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Featured Unit Layout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North Tower </a:t>
            </a:r>
            <a:r>
              <a:rPr lang="en-US" sz="2099" b="1">
                <a:solidFill>
                  <a:srgbClr val="83838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West Sky Suite</a:t>
            </a:r>
          </a:p>
          <a:p>
            <a:pPr algn="l">
              <a:lnSpc>
                <a:spcPts val="5249"/>
              </a:lnSpc>
            </a:pPr>
            <a:r>
              <a:rPr lang="en-US" sz="2099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South Tower</a:t>
            </a:r>
          </a:p>
          <a:p>
            <a:pPr algn="l">
              <a:lnSpc>
                <a:spcPts val="1049"/>
              </a:lnSpc>
            </a:pPr>
            <a:r>
              <a:rPr lang="en-US" sz="2099" b="1" spc="2">
                <a:solidFill>
                  <a:srgbClr val="83838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Sky Villa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9155" y="1365137"/>
            <a:ext cx="2986373" cy="244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Featured Unit Layout</a:t>
            </a:r>
          </a:p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North Tower </a:t>
            </a:r>
            <a:r>
              <a:rPr lang="en-US" sz="2099" b="1">
                <a:solidFill>
                  <a:srgbClr val="83838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West Sky Suite</a:t>
            </a:r>
          </a:p>
          <a:p>
            <a:pPr algn="l">
              <a:lnSpc>
                <a:spcPts val="5249"/>
              </a:lnSpc>
            </a:pPr>
            <a:r>
              <a:rPr lang="en-US" sz="2099">
                <a:solidFill>
                  <a:srgbClr val="838383"/>
                </a:solidFill>
                <a:latin typeface="Calibri (MS)"/>
                <a:ea typeface="Calibri (MS)"/>
                <a:cs typeface="Calibri (MS)"/>
                <a:sym typeface="Calibri (MS)"/>
              </a:rPr>
              <a:t>Parklinks South Tower</a:t>
            </a:r>
          </a:p>
          <a:p>
            <a:pPr algn="l">
              <a:lnSpc>
                <a:spcPts val="1049"/>
              </a:lnSpc>
            </a:pPr>
            <a:r>
              <a:rPr lang="en-US" sz="2099" b="1" spc="2">
                <a:solidFill>
                  <a:srgbClr val="83838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3br Sky Villa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14180" y="293480"/>
            <a:ext cx="2878074" cy="489304"/>
          </a:xfrm>
          <a:custGeom>
            <a:avLst/>
            <a:gdLst/>
            <a:ahLst/>
            <a:cxnLst/>
            <a:rect l="l" t="t" r="r" b="b"/>
            <a:pathLst>
              <a:path w="2878074" h="489304">
                <a:moveTo>
                  <a:pt x="0" y="0"/>
                </a:moveTo>
                <a:lnTo>
                  <a:pt x="2878074" y="0"/>
                </a:lnTo>
                <a:lnTo>
                  <a:pt x="2878074" y="489304"/>
                </a:lnTo>
                <a:lnTo>
                  <a:pt x="0" y="48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442162" y="3302782"/>
            <a:ext cx="1437022" cy="51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700" spc="153">
                <a:solidFill>
                  <a:srgbClr val="3C563C"/>
                </a:solidFill>
                <a:latin typeface="Calibri (MS)"/>
                <a:ea typeface="Calibri (MS)"/>
                <a:cs typeface="Calibri (MS)"/>
                <a:sym typeface="Calibri (MS)"/>
              </a:rPr>
              <a:t>Turnover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751926" y="4493938"/>
            <a:ext cx="2817495" cy="1156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 spc="180">
                <a:solidFill>
                  <a:srgbClr val="3C563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Q2 2029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484" y="4544568"/>
            <a:ext cx="5971032" cy="1197864"/>
          </a:xfrm>
          <a:custGeom>
            <a:avLst/>
            <a:gdLst/>
            <a:ahLst/>
            <a:cxnLst/>
            <a:rect l="l" t="t" r="r" b="b"/>
            <a:pathLst>
              <a:path w="5971032" h="1197864">
                <a:moveTo>
                  <a:pt x="0" y="0"/>
                </a:moveTo>
                <a:lnTo>
                  <a:pt x="5971032" y="0"/>
                </a:lnTo>
                <a:lnTo>
                  <a:pt x="5971032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604490" y="1818184"/>
            <a:ext cx="4510835" cy="7652656"/>
            <a:chOff x="0" y="0"/>
            <a:chExt cx="3007220" cy="51017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7233" cy="5101717"/>
            </a:xfrm>
            <a:custGeom>
              <a:avLst/>
              <a:gdLst/>
              <a:ahLst/>
              <a:cxnLst/>
              <a:rect l="l" t="t" r="r" b="b"/>
              <a:pathLst>
                <a:path w="3007233" h="5101717">
                  <a:moveTo>
                    <a:pt x="6350" y="0"/>
                  </a:moveTo>
                  <a:lnTo>
                    <a:pt x="3000883" y="0"/>
                  </a:lnTo>
                  <a:lnTo>
                    <a:pt x="3007233" y="0"/>
                  </a:lnTo>
                  <a:lnTo>
                    <a:pt x="3007233" y="6350"/>
                  </a:lnTo>
                  <a:lnTo>
                    <a:pt x="3007233" y="5095367"/>
                  </a:lnTo>
                  <a:lnTo>
                    <a:pt x="3007233" y="5101717"/>
                  </a:lnTo>
                  <a:lnTo>
                    <a:pt x="3000883" y="5101717"/>
                  </a:lnTo>
                  <a:lnTo>
                    <a:pt x="6350" y="5101717"/>
                  </a:lnTo>
                  <a:lnTo>
                    <a:pt x="0" y="5101717"/>
                  </a:lnTo>
                  <a:lnTo>
                    <a:pt x="0" y="5095367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5095367"/>
                  </a:lnTo>
                  <a:lnTo>
                    <a:pt x="6350" y="5095367"/>
                  </a:lnTo>
                  <a:lnTo>
                    <a:pt x="6350" y="5089017"/>
                  </a:lnTo>
                  <a:lnTo>
                    <a:pt x="3000883" y="5089017"/>
                  </a:lnTo>
                  <a:lnTo>
                    <a:pt x="3000883" y="5095367"/>
                  </a:lnTo>
                  <a:lnTo>
                    <a:pt x="2994533" y="5095367"/>
                  </a:lnTo>
                  <a:lnTo>
                    <a:pt x="2994533" y="6350"/>
                  </a:lnTo>
                  <a:lnTo>
                    <a:pt x="3000883" y="6350"/>
                  </a:lnTo>
                  <a:lnTo>
                    <a:pt x="300088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381330" y="2377126"/>
            <a:ext cx="2957170" cy="830518"/>
          </a:xfrm>
          <a:custGeom>
            <a:avLst/>
            <a:gdLst/>
            <a:ahLst/>
            <a:cxnLst/>
            <a:rect l="l" t="t" r="r" b="b"/>
            <a:pathLst>
              <a:path w="2957170" h="830518">
                <a:moveTo>
                  <a:pt x="0" y="0"/>
                </a:moveTo>
                <a:lnTo>
                  <a:pt x="2957169" y="0"/>
                </a:lnTo>
                <a:lnTo>
                  <a:pt x="2957169" y="830518"/>
                </a:lnTo>
                <a:lnTo>
                  <a:pt x="0" y="830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98303" y="2377126"/>
            <a:ext cx="2576879" cy="1002125"/>
          </a:xfrm>
          <a:custGeom>
            <a:avLst/>
            <a:gdLst/>
            <a:ahLst/>
            <a:cxnLst/>
            <a:rect l="l" t="t" r="r" b="b"/>
            <a:pathLst>
              <a:path w="2576879" h="1002125">
                <a:moveTo>
                  <a:pt x="0" y="0"/>
                </a:moveTo>
                <a:lnTo>
                  <a:pt x="2576879" y="0"/>
                </a:lnTo>
                <a:lnTo>
                  <a:pt x="2576879" y="1002125"/>
                </a:lnTo>
                <a:lnTo>
                  <a:pt x="0" y="1002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39165" y="2491869"/>
            <a:ext cx="3388909" cy="919215"/>
          </a:xfrm>
          <a:custGeom>
            <a:avLst/>
            <a:gdLst/>
            <a:ahLst/>
            <a:cxnLst/>
            <a:rect l="l" t="t" r="r" b="b"/>
            <a:pathLst>
              <a:path w="3388909" h="919215">
                <a:moveTo>
                  <a:pt x="0" y="0"/>
                </a:moveTo>
                <a:lnTo>
                  <a:pt x="3388910" y="0"/>
                </a:lnTo>
                <a:lnTo>
                  <a:pt x="3388910" y="919214"/>
                </a:lnTo>
                <a:lnTo>
                  <a:pt x="0" y="91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7413" y="1818184"/>
            <a:ext cx="4510835" cy="7652656"/>
            <a:chOff x="0" y="0"/>
            <a:chExt cx="3007220" cy="5101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07233" cy="5101717"/>
            </a:xfrm>
            <a:custGeom>
              <a:avLst/>
              <a:gdLst/>
              <a:ahLst/>
              <a:cxnLst/>
              <a:rect l="l" t="t" r="r" b="b"/>
              <a:pathLst>
                <a:path w="3007233" h="5101717">
                  <a:moveTo>
                    <a:pt x="6350" y="0"/>
                  </a:moveTo>
                  <a:lnTo>
                    <a:pt x="3000883" y="0"/>
                  </a:lnTo>
                  <a:lnTo>
                    <a:pt x="3007233" y="0"/>
                  </a:lnTo>
                  <a:lnTo>
                    <a:pt x="3007233" y="6350"/>
                  </a:lnTo>
                  <a:lnTo>
                    <a:pt x="3007233" y="5095367"/>
                  </a:lnTo>
                  <a:lnTo>
                    <a:pt x="3007233" y="5101717"/>
                  </a:lnTo>
                  <a:lnTo>
                    <a:pt x="3000883" y="5101717"/>
                  </a:lnTo>
                  <a:lnTo>
                    <a:pt x="6350" y="5101717"/>
                  </a:lnTo>
                  <a:lnTo>
                    <a:pt x="0" y="5101717"/>
                  </a:lnTo>
                  <a:lnTo>
                    <a:pt x="0" y="5095367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5095367"/>
                  </a:lnTo>
                  <a:lnTo>
                    <a:pt x="6350" y="5095367"/>
                  </a:lnTo>
                  <a:lnTo>
                    <a:pt x="6350" y="5089017"/>
                  </a:lnTo>
                  <a:lnTo>
                    <a:pt x="3000883" y="5089017"/>
                  </a:lnTo>
                  <a:lnTo>
                    <a:pt x="3000883" y="5095367"/>
                  </a:lnTo>
                  <a:lnTo>
                    <a:pt x="2994533" y="5095367"/>
                  </a:lnTo>
                  <a:lnTo>
                    <a:pt x="2994533" y="6350"/>
                  </a:lnTo>
                  <a:lnTo>
                    <a:pt x="3000883" y="6350"/>
                  </a:lnTo>
                  <a:lnTo>
                    <a:pt x="300088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005554" y="1722930"/>
            <a:ext cx="9193135" cy="7845866"/>
            <a:chOff x="0" y="0"/>
            <a:chExt cx="6128753" cy="5230584"/>
          </a:xfrm>
        </p:grpSpPr>
        <p:sp>
          <p:nvSpPr>
            <p:cNvPr id="10" name="Freeform 10"/>
            <p:cNvSpPr/>
            <p:nvPr/>
          </p:nvSpPr>
          <p:spPr>
            <a:xfrm>
              <a:off x="3058033" y="65278"/>
              <a:ext cx="3007233" cy="5101844"/>
            </a:xfrm>
            <a:custGeom>
              <a:avLst/>
              <a:gdLst/>
              <a:ahLst/>
              <a:cxnLst/>
              <a:rect l="l" t="t" r="r" b="b"/>
              <a:pathLst>
                <a:path w="3007233" h="5101844">
                  <a:moveTo>
                    <a:pt x="6350" y="0"/>
                  </a:moveTo>
                  <a:lnTo>
                    <a:pt x="3000883" y="0"/>
                  </a:lnTo>
                  <a:lnTo>
                    <a:pt x="3007233" y="0"/>
                  </a:lnTo>
                  <a:lnTo>
                    <a:pt x="3007233" y="6350"/>
                  </a:lnTo>
                  <a:lnTo>
                    <a:pt x="3007233" y="5095494"/>
                  </a:lnTo>
                  <a:lnTo>
                    <a:pt x="3007233" y="5101844"/>
                  </a:lnTo>
                  <a:lnTo>
                    <a:pt x="3000883" y="5101844"/>
                  </a:lnTo>
                  <a:lnTo>
                    <a:pt x="6350" y="5101844"/>
                  </a:lnTo>
                  <a:lnTo>
                    <a:pt x="0" y="5101844"/>
                  </a:lnTo>
                  <a:lnTo>
                    <a:pt x="0" y="5095494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5095494"/>
                  </a:lnTo>
                  <a:lnTo>
                    <a:pt x="6350" y="5095494"/>
                  </a:lnTo>
                  <a:lnTo>
                    <a:pt x="6350" y="5089144"/>
                  </a:lnTo>
                  <a:lnTo>
                    <a:pt x="3000883" y="5089144"/>
                  </a:lnTo>
                  <a:lnTo>
                    <a:pt x="3000883" y="5095494"/>
                  </a:lnTo>
                  <a:lnTo>
                    <a:pt x="2994533" y="5095494"/>
                  </a:lnTo>
                  <a:lnTo>
                    <a:pt x="2994533" y="6350"/>
                  </a:lnTo>
                  <a:lnTo>
                    <a:pt x="3000883" y="6350"/>
                  </a:lnTo>
                  <a:lnTo>
                    <a:pt x="300088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3500" y="63500"/>
              <a:ext cx="3007233" cy="5101717"/>
            </a:xfrm>
            <a:custGeom>
              <a:avLst/>
              <a:gdLst/>
              <a:ahLst/>
              <a:cxnLst/>
              <a:rect l="l" t="t" r="r" b="b"/>
              <a:pathLst>
                <a:path w="3007233" h="5101717">
                  <a:moveTo>
                    <a:pt x="6350" y="0"/>
                  </a:moveTo>
                  <a:lnTo>
                    <a:pt x="3000883" y="0"/>
                  </a:lnTo>
                  <a:lnTo>
                    <a:pt x="3007233" y="0"/>
                  </a:lnTo>
                  <a:lnTo>
                    <a:pt x="3007233" y="6350"/>
                  </a:lnTo>
                  <a:lnTo>
                    <a:pt x="3007233" y="5095367"/>
                  </a:lnTo>
                  <a:lnTo>
                    <a:pt x="3007233" y="5101717"/>
                  </a:lnTo>
                  <a:lnTo>
                    <a:pt x="3000883" y="5101717"/>
                  </a:lnTo>
                  <a:lnTo>
                    <a:pt x="6350" y="5101717"/>
                  </a:lnTo>
                  <a:lnTo>
                    <a:pt x="0" y="5101717"/>
                  </a:lnTo>
                  <a:lnTo>
                    <a:pt x="0" y="5095367"/>
                  </a:lnTo>
                  <a:lnTo>
                    <a:pt x="0" y="6350"/>
                  </a:lnTo>
                  <a:lnTo>
                    <a:pt x="0" y="0"/>
                  </a:lnTo>
                  <a:lnTo>
                    <a:pt x="6350" y="0"/>
                  </a:ln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5095367"/>
                  </a:lnTo>
                  <a:lnTo>
                    <a:pt x="6350" y="5095367"/>
                  </a:lnTo>
                  <a:lnTo>
                    <a:pt x="6350" y="5089017"/>
                  </a:lnTo>
                  <a:lnTo>
                    <a:pt x="3000883" y="5089017"/>
                  </a:lnTo>
                  <a:lnTo>
                    <a:pt x="3000883" y="5095367"/>
                  </a:lnTo>
                  <a:lnTo>
                    <a:pt x="2994533" y="5095367"/>
                  </a:lnTo>
                  <a:lnTo>
                    <a:pt x="2994533" y="6350"/>
                  </a:lnTo>
                  <a:lnTo>
                    <a:pt x="3000883" y="6350"/>
                  </a:lnTo>
                  <a:lnTo>
                    <a:pt x="3000883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228600" y="2144268"/>
            <a:ext cx="4215384" cy="1613916"/>
          </a:xfrm>
          <a:custGeom>
            <a:avLst/>
            <a:gdLst/>
            <a:ahLst/>
            <a:cxnLst/>
            <a:rect l="l" t="t" r="r" b="b"/>
            <a:pathLst>
              <a:path w="4215384" h="1613916">
                <a:moveTo>
                  <a:pt x="0" y="0"/>
                </a:moveTo>
                <a:lnTo>
                  <a:pt x="4215384" y="0"/>
                </a:lnTo>
                <a:lnTo>
                  <a:pt x="4215384" y="1613916"/>
                </a:lnTo>
                <a:lnTo>
                  <a:pt x="0" y="1613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123580" y="675923"/>
            <a:ext cx="6177429" cy="684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Competitor Residential Offerings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4528" y="3673502"/>
            <a:ext cx="95212" cy="240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 • •</a:t>
            </a:r>
          </a:p>
          <a:p>
            <a:pPr algn="just">
              <a:lnSpc>
                <a:spcPts val="3456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54528" y="6558815"/>
            <a:ext cx="95212" cy="95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46547" y="3678074"/>
            <a:ext cx="95212" cy="2410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 • •</a:t>
            </a:r>
          </a:p>
          <a:p>
            <a:pPr algn="just">
              <a:lnSpc>
                <a:spcPts val="3527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6547" y="6563387"/>
            <a:ext cx="95212" cy="95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91284" y="3673502"/>
            <a:ext cx="95212" cy="193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 • •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591284" y="6083327"/>
            <a:ext cx="95212" cy="95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041769" y="3884195"/>
            <a:ext cx="95212" cy="1427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 •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041769" y="5804435"/>
            <a:ext cx="95212" cy="95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09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• •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3153" y="3641312"/>
            <a:ext cx="3284496" cy="241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1BR Standard – 70- 71 sqm 2BR Standard – 142 - 161 sqm 3BR Standard – 208-217 sqm 3BR Horizon Villa – 286 sqm</a:t>
            </a:r>
          </a:p>
          <a:p>
            <a:pPr algn="l">
              <a:lnSpc>
                <a:spcPts val="3456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Sky Villa – 269 sqm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3153" y="6526625"/>
            <a:ext cx="3156094" cy="95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Density – 4 - 9 units per floor Total Units: 313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375172" y="3645884"/>
            <a:ext cx="2744172" cy="241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5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1BR Executive – 46 sqm 1BR Deluxe – 51.5 sqm 1BR Premium – 59.5 sqm 2BR Suite – 105.5 sqm</a:t>
            </a:r>
          </a:p>
          <a:p>
            <a:pPr algn="l">
              <a:lnSpc>
                <a:spcPts val="3527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3BR Suite – 158 sqm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75172" y="6531197"/>
            <a:ext cx="3294526" cy="95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Density – 4 - 14 units per floor Total Units: 502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019909" y="3641312"/>
            <a:ext cx="2233479" cy="193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5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Studio – 30 - 33 sqm 1BR – 58 - 61 sqm 2BR – 92 - 95 sqm 3BR – 124 sqm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19909" y="6051137"/>
            <a:ext cx="3294526" cy="958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Density – 5 - 15 units per floor Total Units: 530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470394" y="3852005"/>
            <a:ext cx="3097959" cy="1434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1BR Typical – 81 - 85 sqm 2BR Typical – 142 - 173 sqm 3BR Typical – 231 – 281 sqm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470394" y="5772245"/>
            <a:ext cx="3294526" cy="963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09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Density – 6 - 10 units per floor Total Units: 404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B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607048" y="3857052"/>
            <a:ext cx="5073903" cy="71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70"/>
              </a:lnSpc>
            </a:pPr>
            <a:r>
              <a:rPr lang="en-US" sz="5250" b="1" spc="141">
                <a:solidFill>
                  <a:srgbClr val="FFFFFF"/>
                </a:solidFill>
                <a:latin typeface="Cinzel Bold"/>
                <a:ea typeface="Cinzel Bold"/>
                <a:cs typeface="Cinzel Bold"/>
                <a:sym typeface="Cinzel Bold"/>
              </a:rPr>
              <a:t>The Estate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817720" y="4475240"/>
            <a:ext cx="79038" cy="70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2"/>
              </a:lnSpc>
            </a:pPr>
            <a:r>
              <a:rPr lang="en-US" sz="27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89415" y="4753242"/>
            <a:ext cx="10509169" cy="39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7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a premier address within a master-planned, mixed-use,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15967" y="5162550"/>
            <a:ext cx="4656066" cy="390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7"/>
              </a:lnSpc>
            </a:pPr>
            <a:r>
              <a:rPr lang="en-US" sz="27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and sustainable estate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2055</Words>
  <Application>Microsoft Macintosh PowerPoint</Application>
  <PresentationFormat>Custom</PresentationFormat>
  <Paragraphs>643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Calibri (MS)</vt:lpstr>
      <vt:lpstr>Cinzel</vt:lpstr>
      <vt:lpstr>Cinzel Bold</vt:lpstr>
      <vt:lpstr>Calibri (MS) Bold</vt:lpstr>
      <vt:lpstr>Arial</vt:lpstr>
      <vt:lpstr>Calibri (MS) Light</vt:lpstr>
      <vt:lpstr>Calibri (MS)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PNST Presentation</dc:title>
  <cp:lastModifiedBy>ALPI Peregrino, Mae F.</cp:lastModifiedBy>
  <cp:revision>1</cp:revision>
  <dcterms:created xsi:type="dcterms:W3CDTF">2006-08-16T00:00:00Z</dcterms:created>
  <dcterms:modified xsi:type="dcterms:W3CDTF">2025-07-30T08:01:34Z</dcterms:modified>
  <dc:identifier>DAGry3mtb4U</dc:identifier>
</cp:coreProperties>
</file>