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7772400" cy="10058400"/>
  <p:notesSz cx="6858000" cy="9144000"/>
  <p:embeddedFontLst>
    <p:embeddedFont>
      <p:font typeface="Montserrat" charset="1" panose="00000500000000000000"/>
      <p:regular r:id="rId14"/>
    </p:embeddedFont>
    <p:embeddedFont>
      <p:font typeface="Montserrat Medium" charset="1" panose="00000600000000000000"/>
      <p:regular r:id="rId15"/>
    </p:embeddedFont>
    <p:embeddedFont>
      <p:font typeface="Glacial Indifference" charset="1" panose="00000000000000000000"/>
      <p:regular r:id="rId16"/>
    </p:embeddedFont>
    <p:embeddedFont>
      <p:font typeface="B612" charset="1" panose="020B0606050000020004"/>
      <p:regular r:id="rId17"/>
    </p:embeddedFont>
    <p:embeddedFont>
      <p:font typeface="Canva Sans Italics" charset="1" panose="020B0503030501040103"/>
      <p:regular r:id="rId18"/>
    </p:embeddedFont>
    <p:embeddedFont>
      <p:font typeface="Glacial Indifference Bold Italics" charset="1" panose="00000800000000000000"/>
      <p:regular r:id="rId19"/>
    </p:embeddedFont>
    <p:embeddedFont>
      <p:font typeface="Montserrat Italics"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png" Type="http://schemas.openxmlformats.org/officeDocument/2006/relationships/image"/><Relationship Id="rId5" Target="../media/image17.jpeg" Type="http://schemas.openxmlformats.org/officeDocument/2006/relationships/image"/><Relationship Id="rId6"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6.png" Type="http://schemas.openxmlformats.org/officeDocument/2006/relationships/image"/><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7.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pn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pn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11" Target="../media/image6.png" Type="http://schemas.openxmlformats.org/officeDocument/2006/relationships/image"/><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7.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1382" y="-1217499"/>
            <a:ext cx="8486240" cy="11944443"/>
          </a:xfrm>
          <a:custGeom>
            <a:avLst/>
            <a:gdLst/>
            <a:ahLst/>
            <a:cxnLst/>
            <a:rect r="r" b="b" t="t" l="l"/>
            <a:pathLst>
              <a:path h="11944443" w="8486240">
                <a:moveTo>
                  <a:pt x="0" y="0"/>
                </a:moveTo>
                <a:lnTo>
                  <a:pt x="8486240" y="0"/>
                </a:lnTo>
                <a:lnTo>
                  <a:pt x="8486240" y="11944443"/>
                </a:lnTo>
                <a:lnTo>
                  <a:pt x="0" y="11944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310" y="243950"/>
            <a:ext cx="5068140" cy="1046234"/>
          </a:xfrm>
          <a:custGeom>
            <a:avLst/>
            <a:gdLst/>
            <a:ahLst/>
            <a:cxnLst/>
            <a:rect r="r" b="b" t="t" l="l"/>
            <a:pathLst>
              <a:path h="1046234" w="5068140">
                <a:moveTo>
                  <a:pt x="0" y="0"/>
                </a:moveTo>
                <a:lnTo>
                  <a:pt x="5068140" y="0"/>
                </a:lnTo>
                <a:lnTo>
                  <a:pt x="5068140" y="1046234"/>
                </a:lnTo>
                <a:lnTo>
                  <a:pt x="0" y="1046234"/>
                </a:lnTo>
                <a:lnTo>
                  <a:pt x="0" y="0"/>
                </a:lnTo>
                <a:close/>
              </a:path>
            </a:pathLst>
          </a:custGeom>
          <a:blipFill>
            <a:blip r:embed="rId4"/>
            <a:stretch>
              <a:fillRect l="0" t="0" r="0" b="0"/>
            </a:stretch>
          </a:blipFill>
        </p:spPr>
      </p:sp>
      <p:sp>
        <p:nvSpPr>
          <p:cNvPr name="Freeform 4" id="4"/>
          <p:cNvSpPr/>
          <p:nvPr/>
        </p:nvSpPr>
        <p:spPr>
          <a:xfrm flipH="false" flipV="false" rot="0">
            <a:off x="0" y="1563969"/>
            <a:ext cx="7743475" cy="3268371"/>
          </a:xfrm>
          <a:custGeom>
            <a:avLst/>
            <a:gdLst/>
            <a:ahLst/>
            <a:cxnLst/>
            <a:rect r="r" b="b" t="t" l="l"/>
            <a:pathLst>
              <a:path h="3268371" w="7743475">
                <a:moveTo>
                  <a:pt x="0" y="0"/>
                </a:moveTo>
                <a:lnTo>
                  <a:pt x="7743475" y="0"/>
                </a:lnTo>
                <a:lnTo>
                  <a:pt x="7743475" y="3268372"/>
                </a:lnTo>
                <a:lnTo>
                  <a:pt x="0" y="3268372"/>
                </a:lnTo>
                <a:lnTo>
                  <a:pt x="0" y="0"/>
                </a:lnTo>
                <a:close/>
              </a:path>
            </a:pathLst>
          </a:custGeom>
          <a:blipFill>
            <a:blip r:embed="rId5"/>
            <a:stretch>
              <a:fillRect l="0" t="-9282" r="0" b="-9178"/>
            </a:stretch>
          </a:blipFill>
        </p:spPr>
      </p:sp>
      <p:sp>
        <p:nvSpPr>
          <p:cNvPr name="Freeform 5" id="5"/>
          <p:cNvSpPr/>
          <p:nvPr/>
        </p:nvSpPr>
        <p:spPr>
          <a:xfrm flipH="false" flipV="false" rot="0">
            <a:off x="5892903" y="7528537"/>
            <a:ext cx="1251306" cy="1251306"/>
          </a:xfrm>
          <a:custGeom>
            <a:avLst/>
            <a:gdLst/>
            <a:ahLst/>
            <a:cxnLst/>
            <a:rect r="r" b="b" t="t" l="l"/>
            <a:pathLst>
              <a:path h="1251306" w="1251306">
                <a:moveTo>
                  <a:pt x="0" y="0"/>
                </a:moveTo>
                <a:lnTo>
                  <a:pt x="1251306" y="0"/>
                </a:lnTo>
                <a:lnTo>
                  <a:pt x="1251306" y="1251305"/>
                </a:lnTo>
                <a:lnTo>
                  <a:pt x="0" y="1251305"/>
                </a:lnTo>
                <a:lnTo>
                  <a:pt x="0" y="0"/>
                </a:lnTo>
                <a:close/>
              </a:path>
            </a:pathLst>
          </a:custGeom>
          <a:blipFill>
            <a:blip r:embed="rId6"/>
            <a:stretch>
              <a:fillRect l="0" t="0" r="0" b="0"/>
            </a:stretch>
          </a:blipFill>
        </p:spPr>
      </p:sp>
      <p:sp>
        <p:nvSpPr>
          <p:cNvPr name="TextBox 6" id="6"/>
          <p:cNvSpPr txBox="true"/>
          <p:nvPr/>
        </p:nvSpPr>
        <p:spPr>
          <a:xfrm rot="0">
            <a:off x="702198" y="7509487"/>
            <a:ext cx="4932600" cy="1440290"/>
          </a:xfrm>
          <a:prstGeom prst="rect">
            <a:avLst/>
          </a:prstGeom>
        </p:spPr>
        <p:txBody>
          <a:bodyPr anchor="t" rtlCol="false" tIns="0" lIns="0" bIns="0" rIns="0">
            <a:spAutoFit/>
          </a:bodyPr>
          <a:lstStyle/>
          <a:p>
            <a:pPr algn="just">
              <a:lnSpc>
                <a:spcPts val="1970"/>
              </a:lnSpc>
            </a:pPr>
            <a:r>
              <a:rPr lang="en-US" sz="1449">
                <a:solidFill>
                  <a:srgbClr val="000000"/>
                </a:solidFill>
                <a:latin typeface="Montserrat"/>
                <a:ea typeface="Montserrat"/>
                <a:cs typeface="Montserrat"/>
                <a:sym typeface="Montserrat"/>
              </a:rPr>
              <a:t>A 192-hectare masterplanned </a:t>
            </a:r>
            <a:r>
              <a:rPr lang="en-US" b="true" sz="1449">
                <a:solidFill>
                  <a:srgbClr val="000000"/>
                </a:solidFill>
                <a:latin typeface="Montserrat Medium"/>
                <a:ea typeface="Montserrat Medium"/>
                <a:cs typeface="Montserrat Medium"/>
                <a:sym typeface="Montserrat Medium"/>
              </a:rPr>
              <a:t>industrial park township</a:t>
            </a:r>
            <a:r>
              <a:rPr lang="en-US" sz="1449">
                <a:solidFill>
                  <a:srgbClr val="000000"/>
                </a:solidFill>
                <a:latin typeface="Montserrat"/>
                <a:ea typeface="Montserrat"/>
                <a:cs typeface="Montserrat"/>
                <a:sym typeface="Montserrat"/>
              </a:rPr>
              <a:t> set to rise in Northern Luzon, Pampanga Technopark is the country’s first agro- industrial and commercial hub where trade, commerce and communities come together in one dynamic business environment.</a:t>
            </a:r>
          </a:p>
        </p:txBody>
      </p:sp>
      <p:sp>
        <p:nvSpPr>
          <p:cNvPr name="TextBox 7" id="7"/>
          <p:cNvSpPr txBox="true"/>
          <p:nvPr/>
        </p:nvSpPr>
        <p:spPr>
          <a:xfrm rot="0">
            <a:off x="1705366" y="4956166"/>
            <a:ext cx="4287766" cy="2394039"/>
          </a:xfrm>
          <a:prstGeom prst="rect">
            <a:avLst/>
          </a:prstGeom>
        </p:spPr>
        <p:txBody>
          <a:bodyPr anchor="t" rtlCol="false" tIns="0" lIns="0" bIns="0" rIns="0">
            <a:spAutoFit/>
          </a:bodyPr>
          <a:lstStyle/>
          <a:p>
            <a:pPr algn="ctr">
              <a:lnSpc>
                <a:spcPts val="5162"/>
              </a:lnSpc>
            </a:pPr>
            <a:r>
              <a:rPr lang="en-US" sz="5377">
                <a:solidFill>
                  <a:srgbClr val="424242"/>
                </a:solidFill>
                <a:latin typeface="Glacial Indifference"/>
                <a:ea typeface="Glacial Indifference"/>
                <a:cs typeface="Glacial Indifference"/>
                <a:sym typeface="Glacial Indifference"/>
              </a:rPr>
              <a:t>PAMPANGA TECHNOPARK COMMERCIAL</a:t>
            </a:r>
          </a:p>
          <a:p>
            <a:pPr algn="ctr">
              <a:lnSpc>
                <a:spcPts val="4031"/>
              </a:lnSpc>
            </a:pPr>
            <a:r>
              <a:rPr lang="en-US" sz="1612">
                <a:solidFill>
                  <a:srgbClr val="444440"/>
                </a:solidFill>
                <a:latin typeface="B612"/>
                <a:ea typeface="B612"/>
                <a:cs typeface="B612"/>
                <a:sym typeface="B612"/>
              </a:rPr>
              <a:t>Mabalacat City, Pampanga</a:t>
            </a:r>
          </a:p>
        </p:txBody>
      </p:sp>
      <p:sp>
        <p:nvSpPr>
          <p:cNvPr name="TextBox 8" id="8"/>
          <p:cNvSpPr txBox="true"/>
          <p:nvPr/>
        </p:nvSpPr>
        <p:spPr>
          <a:xfrm rot="0">
            <a:off x="6091552" y="609018"/>
            <a:ext cx="1283731" cy="168222"/>
          </a:xfrm>
          <a:prstGeom prst="rect">
            <a:avLst/>
          </a:prstGeom>
        </p:spPr>
        <p:txBody>
          <a:bodyPr anchor="t" rtlCol="false" tIns="0" lIns="0" bIns="0" rIns="0">
            <a:spAutoFit/>
          </a:bodyPr>
          <a:lstStyle/>
          <a:p>
            <a:pPr algn="l">
              <a:lnSpc>
                <a:spcPts val="1370"/>
              </a:lnSpc>
            </a:pPr>
            <a:r>
              <a:rPr lang="en-US" sz="978" spc="215">
                <a:solidFill>
                  <a:srgbClr val="424242"/>
                </a:solidFill>
                <a:latin typeface="Glacial Indifference"/>
                <a:ea typeface="Glacial Indifference"/>
                <a:cs typeface="Glacial Indifference"/>
                <a:sym typeface="Glacial Indifference"/>
              </a:rPr>
              <a:t>DECEMBER 2023</a:t>
            </a:r>
          </a:p>
        </p:txBody>
      </p:sp>
      <p:sp>
        <p:nvSpPr>
          <p:cNvPr name="TextBox 9" id="9"/>
          <p:cNvSpPr txBox="true"/>
          <p:nvPr/>
        </p:nvSpPr>
        <p:spPr>
          <a:xfrm rot="0">
            <a:off x="6151009" y="8817058"/>
            <a:ext cx="735095" cy="246386"/>
          </a:xfrm>
          <a:prstGeom prst="rect">
            <a:avLst/>
          </a:prstGeom>
        </p:spPr>
        <p:txBody>
          <a:bodyPr anchor="t" rtlCol="false" tIns="0" lIns="0" bIns="0" rIns="0">
            <a:spAutoFit/>
          </a:bodyPr>
          <a:lstStyle/>
          <a:p>
            <a:pPr algn="ctr">
              <a:lnSpc>
                <a:spcPts val="946"/>
              </a:lnSpc>
            </a:pPr>
            <a:r>
              <a:rPr lang="en-US" sz="700">
                <a:solidFill>
                  <a:srgbClr val="444440"/>
                </a:solidFill>
                <a:latin typeface="B612"/>
                <a:ea typeface="B612"/>
                <a:cs typeface="B612"/>
                <a:sym typeface="B612"/>
              </a:rPr>
              <a:t>SCAN TO TAKE A VIRTUAL TOUR</a:t>
            </a:r>
          </a:p>
        </p:txBody>
      </p:sp>
      <p:sp>
        <p:nvSpPr>
          <p:cNvPr name="TextBox 10" id="10"/>
          <p:cNvSpPr txBox="true"/>
          <p:nvPr/>
        </p:nvSpPr>
        <p:spPr>
          <a:xfrm rot="0">
            <a:off x="3849249" y="4822816"/>
            <a:ext cx="397721" cy="61071"/>
          </a:xfrm>
          <a:prstGeom prst="rect">
            <a:avLst/>
          </a:prstGeom>
        </p:spPr>
        <p:txBody>
          <a:bodyPr anchor="t" rtlCol="false" tIns="0" lIns="0" bIns="0" rIns="0">
            <a:spAutoFit/>
          </a:bodyPr>
          <a:lstStyle/>
          <a:p>
            <a:pPr algn="l">
              <a:lnSpc>
                <a:spcPts val="458"/>
              </a:lnSpc>
            </a:pPr>
            <a:r>
              <a:rPr lang="en-US" sz="327" i="true">
                <a:solidFill>
                  <a:srgbClr val="FFFFFF"/>
                </a:solidFill>
                <a:latin typeface="Canva Sans Italics"/>
                <a:ea typeface="Canva Sans Italics"/>
                <a:cs typeface="Canva Sans Italics"/>
                <a:sym typeface="Canva Sans Italics"/>
              </a:rPr>
              <a:t>Artist's perspective</a:t>
            </a:r>
          </a:p>
        </p:txBody>
      </p:sp>
      <p:sp>
        <p:nvSpPr>
          <p:cNvPr name="TextBox 11" id="11"/>
          <p:cNvSpPr txBox="true"/>
          <p:nvPr/>
        </p:nvSpPr>
        <p:spPr>
          <a:xfrm rot="0">
            <a:off x="1312470" y="9410257"/>
            <a:ext cx="2426547" cy="490856"/>
          </a:xfrm>
          <a:prstGeom prst="rect">
            <a:avLst/>
          </a:prstGeom>
        </p:spPr>
        <p:txBody>
          <a:bodyPr anchor="t" rtlCol="false" tIns="0" lIns="0" bIns="0" rIns="0">
            <a:spAutoFit/>
          </a:bodyPr>
          <a:lstStyle/>
          <a:p>
            <a:pPr algn="l">
              <a:lnSpc>
                <a:spcPts val="1363"/>
              </a:lnSpc>
            </a:pPr>
            <a:r>
              <a:rPr lang="en-US" sz="1009">
                <a:solidFill>
                  <a:srgbClr val="000000"/>
                </a:solidFill>
                <a:latin typeface="B612"/>
                <a:ea typeface="B612"/>
                <a:cs typeface="B612"/>
                <a:sym typeface="B612"/>
              </a:rPr>
              <a:t>For inquiries, kindly email:</a:t>
            </a:r>
          </a:p>
          <a:p>
            <a:pPr algn="l">
              <a:lnSpc>
                <a:spcPts val="1363"/>
              </a:lnSpc>
            </a:pPr>
            <a:r>
              <a:rPr lang="en-US" sz="1009">
                <a:solidFill>
                  <a:srgbClr val="000000"/>
                </a:solidFill>
                <a:latin typeface="B612"/>
                <a:ea typeface="B612"/>
                <a:cs typeface="B612"/>
                <a:sym typeface="B612"/>
              </a:rPr>
              <a:t>peregrino.mae@ayalalandpremier.com</a:t>
            </a:r>
            <a:r>
              <a:rPr lang="en-US" sz="1009">
                <a:solidFill>
                  <a:srgbClr val="000000"/>
                </a:solidFill>
                <a:latin typeface="B612"/>
                <a:ea typeface="B612"/>
                <a:cs typeface="B612"/>
                <a:sym typeface="B612"/>
              </a:rPr>
              <a:t> mae.ayalalandpremier@gmail.com</a:t>
            </a:r>
          </a:p>
        </p:txBody>
      </p:sp>
      <p:sp>
        <p:nvSpPr>
          <p:cNvPr name="Freeform 12" id="12"/>
          <p:cNvSpPr/>
          <p:nvPr/>
        </p:nvSpPr>
        <p:spPr>
          <a:xfrm flipH="false" flipV="false" rot="0">
            <a:off x="702198" y="9413002"/>
            <a:ext cx="478902" cy="475432"/>
          </a:xfrm>
          <a:custGeom>
            <a:avLst/>
            <a:gdLst/>
            <a:ahLst/>
            <a:cxnLst/>
            <a:rect r="r" b="b" t="t" l="l"/>
            <a:pathLst>
              <a:path h="475432" w="478902">
                <a:moveTo>
                  <a:pt x="0" y="0"/>
                </a:moveTo>
                <a:lnTo>
                  <a:pt x="478902" y="0"/>
                </a:lnTo>
                <a:lnTo>
                  <a:pt x="478902" y="475431"/>
                </a:lnTo>
                <a:lnTo>
                  <a:pt x="0" y="475431"/>
                </a:lnTo>
                <a:lnTo>
                  <a:pt x="0" y="0"/>
                </a:lnTo>
                <a:close/>
              </a:path>
            </a:pathLst>
          </a:custGeom>
          <a:blipFill>
            <a:blip r:embed="rId7"/>
            <a:stretch>
              <a:fillRect l="-69163" t="-214611" r="-68439" b="-203749"/>
            </a:stretch>
          </a:blipFill>
        </p:spPr>
      </p:sp>
      <p:sp>
        <p:nvSpPr>
          <p:cNvPr name="TextBox 13" id="13"/>
          <p:cNvSpPr txBox="true"/>
          <p:nvPr/>
        </p:nvSpPr>
        <p:spPr>
          <a:xfrm rot="0">
            <a:off x="646755" y="9891589"/>
            <a:ext cx="589789" cy="91696"/>
          </a:xfrm>
          <a:prstGeom prst="rect">
            <a:avLst/>
          </a:prstGeom>
        </p:spPr>
        <p:txBody>
          <a:bodyPr anchor="t" rtlCol="false" tIns="0" lIns="0" bIns="0" rIns="0">
            <a:spAutoFit/>
          </a:bodyPr>
          <a:lstStyle/>
          <a:p>
            <a:pPr algn="ctr">
              <a:lnSpc>
                <a:spcPts val="759"/>
              </a:lnSpc>
            </a:pPr>
            <a:r>
              <a:rPr lang="en-US" sz="562">
                <a:solidFill>
                  <a:srgbClr val="444440"/>
                </a:solidFill>
                <a:latin typeface="B612"/>
                <a:ea typeface="B612"/>
                <a:cs typeface="B612"/>
                <a:sym typeface="B612"/>
              </a:rPr>
              <a:t>Whatsapp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841851" y="-7354065"/>
            <a:ext cx="18173248" cy="25578999"/>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63500" y="63500"/>
              <a:ext cx="7555992" cy="903986"/>
            </a:xfrm>
            <a:custGeom>
              <a:avLst/>
              <a:gdLst/>
              <a:ahLst/>
              <a:cxnLst/>
              <a:rect r="r" b="b" t="t" l="l"/>
              <a:pathLst>
                <a:path h="903986" w="7555992">
                  <a:moveTo>
                    <a:pt x="0" y="0"/>
                  </a:moveTo>
                  <a:lnTo>
                    <a:pt x="0" y="903986"/>
                  </a:lnTo>
                  <a:lnTo>
                    <a:pt x="7555992" y="903986"/>
                  </a:lnTo>
                  <a:lnTo>
                    <a:pt x="7555992" y="0"/>
                  </a:lnTo>
                  <a:close/>
                </a:path>
              </a:pathLst>
            </a:custGeom>
            <a:solidFill>
              <a:srgbClr val="EDECED"/>
            </a:solidFill>
          </p:spPr>
        </p:sp>
      </p:grpSp>
      <p:grpSp>
        <p:nvGrpSpPr>
          <p:cNvPr name="Group 6" id="6"/>
          <p:cNvGrpSpPr>
            <a:grpSpLocks noChangeAspect="true"/>
          </p:cNvGrpSpPr>
          <p:nvPr/>
        </p:nvGrpSpPr>
        <p:grpSpPr>
          <a:xfrm rot="0">
            <a:off x="1506656" y="6616368"/>
            <a:ext cx="4620731" cy="2374871"/>
            <a:chOff x="0" y="0"/>
            <a:chExt cx="7553452" cy="3882174"/>
          </a:xfrm>
        </p:grpSpPr>
        <p:sp>
          <p:nvSpPr>
            <p:cNvPr name="Freeform 7" id="7"/>
            <p:cNvSpPr/>
            <p:nvPr/>
          </p:nvSpPr>
          <p:spPr>
            <a:xfrm flipH="false" flipV="false" rot="0">
              <a:off x="0" y="0"/>
              <a:ext cx="7553452" cy="3882136"/>
            </a:xfrm>
            <a:custGeom>
              <a:avLst/>
              <a:gdLst/>
              <a:ahLst/>
              <a:cxnLst/>
              <a:rect r="r" b="b" t="t" l="l"/>
              <a:pathLst>
                <a:path h="3882136" w="7553452">
                  <a:moveTo>
                    <a:pt x="0" y="0"/>
                  </a:moveTo>
                  <a:lnTo>
                    <a:pt x="0" y="3882136"/>
                  </a:lnTo>
                  <a:lnTo>
                    <a:pt x="7553452" y="3882136"/>
                  </a:lnTo>
                  <a:lnTo>
                    <a:pt x="7553452" y="0"/>
                  </a:lnTo>
                  <a:close/>
                </a:path>
              </a:pathLst>
            </a:custGeom>
            <a:solidFill>
              <a:srgbClr val="FFFFFF">
                <a:alpha val="40000"/>
              </a:srgbClr>
            </a:solidFill>
          </p:spPr>
        </p:sp>
      </p:grpSp>
      <p:sp>
        <p:nvSpPr>
          <p:cNvPr name="Freeform 8" id="8"/>
          <p:cNvSpPr/>
          <p:nvPr/>
        </p:nvSpPr>
        <p:spPr>
          <a:xfrm flipH="false" flipV="false" rot="0">
            <a:off x="-279863" y="2360316"/>
            <a:ext cx="3983356" cy="12558"/>
          </a:xfrm>
          <a:custGeom>
            <a:avLst/>
            <a:gdLst/>
            <a:ahLst/>
            <a:cxnLst/>
            <a:rect r="r" b="b" t="t" l="l"/>
            <a:pathLst>
              <a:path h="12558" w="3983356">
                <a:moveTo>
                  <a:pt x="0" y="0"/>
                </a:moveTo>
                <a:lnTo>
                  <a:pt x="3983356" y="0"/>
                </a:lnTo>
                <a:lnTo>
                  <a:pt x="3983356" y="12558"/>
                </a:lnTo>
                <a:lnTo>
                  <a:pt x="0" y="12558"/>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988" y="5203602"/>
            <a:ext cx="2315280" cy="2080963"/>
          </a:xfrm>
          <a:custGeom>
            <a:avLst/>
            <a:gdLst/>
            <a:ahLst/>
            <a:cxnLst/>
            <a:rect r="r" b="b" t="t" l="l"/>
            <a:pathLst>
              <a:path h="2080963" w="2315280">
                <a:moveTo>
                  <a:pt x="0" y="0"/>
                </a:moveTo>
                <a:lnTo>
                  <a:pt x="2315281" y="0"/>
                </a:lnTo>
                <a:lnTo>
                  <a:pt x="2315281" y="2080963"/>
                </a:lnTo>
                <a:lnTo>
                  <a:pt x="0" y="2080963"/>
                </a:lnTo>
                <a:lnTo>
                  <a:pt x="0" y="0"/>
                </a:lnTo>
                <a:close/>
              </a:path>
            </a:pathLst>
          </a:custGeom>
          <a:blipFill>
            <a:blip r:embed="rId4">
              <a:alphaModFix amt="40000"/>
            </a:blip>
            <a:stretch>
              <a:fillRect l="-341" t="0" r="0" b="0"/>
            </a:stretch>
          </a:blipFill>
        </p:spPr>
      </p:sp>
      <p:sp>
        <p:nvSpPr>
          <p:cNvPr name="Freeform 10" id="10"/>
          <p:cNvSpPr/>
          <p:nvPr/>
        </p:nvSpPr>
        <p:spPr>
          <a:xfrm flipH="false" flipV="false" rot="0">
            <a:off x="1780592" y="6084454"/>
            <a:ext cx="2542280" cy="2249395"/>
          </a:xfrm>
          <a:custGeom>
            <a:avLst/>
            <a:gdLst/>
            <a:ahLst/>
            <a:cxnLst/>
            <a:rect r="r" b="b" t="t" l="l"/>
            <a:pathLst>
              <a:path h="2249395" w="2542280">
                <a:moveTo>
                  <a:pt x="0" y="0"/>
                </a:moveTo>
                <a:lnTo>
                  <a:pt x="2542280" y="0"/>
                </a:lnTo>
                <a:lnTo>
                  <a:pt x="2542280" y="2249394"/>
                </a:lnTo>
                <a:lnTo>
                  <a:pt x="0" y="2249394"/>
                </a:lnTo>
                <a:lnTo>
                  <a:pt x="0" y="0"/>
                </a:lnTo>
                <a:close/>
              </a:path>
            </a:pathLst>
          </a:custGeom>
          <a:blipFill>
            <a:blip r:embed="rId5">
              <a:alphaModFix amt="40000"/>
            </a:blip>
            <a:stretch>
              <a:fillRect l="0" t="0" r="0" b="0"/>
            </a:stretch>
          </a:blipFill>
        </p:spPr>
      </p:sp>
      <p:sp>
        <p:nvSpPr>
          <p:cNvPr name="Freeform 11" id="11"/>
          <p:cNvSpPr/>
          <p:nvPr/>
        </p:nvSpPr>
        <p:spPr>
          <a:xfrm flipH="false" flipV="false" rot="0">
            <a:off x="-17305" y="7145447"/>
            <a:ext cx="2298575" cy="2073452"/>
          </a:xfrm>
          <a:custGeom>
            <a:avLst/>
            <a:gdLst/>
            <a:ahLst/>
            <a:cxnLst/>
            <a:rect r="r" b="b" t="t" l="l"/>
            <a:pathLst>
              <a:path h="2073452" w="2298575">
                <a:moveTo>
                  <a:pt x="0" y="0"/>
                </a:moveTo>
                <a:lnTo>
                  <a:pt x="2298575" y="0"/>
                </a:lnTo>
                <a:lnTo>
                  <a:pt x="2298575" y="2073452"/>
                </a:lnTo>
                <a:lnTo>
                  <a:pt x="0" y="2073452"/>
                </a:lnTo>
                <a:lnTo>
                  <a:pt x="0" y="0"/>
                </a:lnTo>
                <a:close/>
              </a:path>
            </a:pathLst>
          </a:custGeom>
          <a:blipFill>
            <a:blip r:embed="rId6">
              <a:alphaModFix amt="40000"/>
            </a:blip>
            <a:stretch>
              <a:fillRect l="0" t="0" r="0" b="0"/>
            </a:stretch>
          </a:blipFill>
        </p:spPr>
      </p:sp>
      <p:sp>
        <p:nvSpPr>
          <p:cNvPr name="Freeform 12" id="12"/>
          <p:cNvSpPr/>
          <p:nvPr/>
        </p:nvSpPr>
        <p:spPr>
          <a:xfrm flipH="false" flipV="false" rot="0">
            <a:off x="1897861" y="8234133"/>
            <a:ext cx="2192868" cy="1763295"/>
          </a:xfrm>
          <a:custGeom>
            <a:avLst/>
            <a:gdLst/>
            <a:ahLst/>
            <a:cxnLst/>
            <a:rect r="r" b="b" t="t" l="l"/>
            <a:pathLst>
              <a:path h="1763295" w="2192868">
                <a:moveTo>
                  <a:pt x="0" y="0"/>
                </a:moveTo>
                <a:lnTo>
                  <a:pt x="2192868" y="0"/>
                </a:lnTo>
                <a:lnTo>
                  <a:pt x="2192868" y="1763295"/>
                </a:lnTo>
                <a:lnTo>
                  <a:pt x="0" y="1763295"/>
                </a:lnTo>
                <a:lnTo>
                  <a:pt x="0" y="0"/>
                </a:lnTo>
                <a:close/>
              </a:path>
            </a:pathLst>
          </a:custGeom>
          <a:blipFill>
            <a:blip r:embed="rId7">
              <a:alphaModFix amt="40000"/>
            </a:blip>
            <a:stretch>
              <a:fillRect l="-251" t="0" r="0" b="0"/>
            </a:stretch>
          </a:blipFill>
        </p:spPr>
      </p:sp>
      <p:sp>
        <p:nvSpPr>
          <p:cNvPr name="Freeform 13" id="13"/>
          <p:cNvSpPr/>
          <p:nvPr/>
        </p:nvSpPr>
        <p:spPr>
          <a:xfrm flipH="false" flipV="false" rot="0">
            <a:off x="3424191" y="1243384"/>
            <a:ext cx="4504661" cy="4758928"/>
          </a:xfrm>
          <a:custGeom>
            <a:avLst/>
            <a:gdLst/>
            <a:ahLst/>
            <a:cxnLst/>
            <a:rect r="r" b="b" t="t" l="l"/>
            <a:pathLst>
              <a:path h="4758928" w="4504661">
                <a:moveTo>
                  <a:pt x="0" y="0"/>
                </a:moveTo>
                <a:lnTo>
                  <a:pt x="4504661" y="0"/>
                </a:lnTo>
                <a:lnTo>
                  <a:pt x="4504661" y="4758928"/>
                </a:lnTo>
                <a:lnTo>
                  <a:pt x="0" y="4758928"/>
                </a:lnTo>
                <a:lnTo>
                  <a:pt x="0" y="0"/>
                </a:lnTo>
                <a:close/>
              </a:path>
            </a:pathLst>
          </a:custGeom>
          <a:blipFill>
            <a:blip r:embed="rId8"/>
            <a:stretch>
              <a:fillRect l="0" t="-658" r="-27797" b="-1947"/>
            </a:stretch>
          </a:blipFill>
        </p:spPr>
      </p:sp>
      <p:sp>
        <p:nvSpPr>
          <p:cNvPr name="Freeform 14" id="14"/>
          <p:cNvSpPr/>
          <p:nvPr/>
        </p:nvSpPr>
        <p:spPr>
          <a:xfrm flipH="false" flipV="false" rot="0">
            <a:off x="203932" y="373185"/>
            <a:ext cx="7128366" cy="878313"/>
          </a:xfrm>
          <a:custGeom>
            <a:avLst/>
            <a:gdLst/>
            <a:ahLst/>
            <a:cxnLst/>
            <a:rect r="r" b="b" t="t" l="l"/>
            <a:pathLst>
              <a:path h="878313" w="7128366">
                <a:moveTo>
                  <a:pt x="0" y="0"/>
                </a:moveTo>
                <a:lnTo>
                  <a:pt x="7128366" y="0"/>
                </a:lnTo>
                <a:lnTo>
                  <a:pt x="7128366" y="878313"/>
                </a:lnTo>
                <a:lnTo>
                  <a:pt x="0" y="878313"/>
                </a:lnTo>
                <a:lnTo>
                  <a:pt x="0" y="0"/>
                </a:lnTo>
                <a:close/>
              </a:path>
            </a:pathLst>
          </a:custGeom>
          <a:blipFill>
            <a:blip r:embed="rId9"/>
            <a:stretch>
              <a:fillRect l="0" t="0" r="0" b="0"/>
            </a:stretch>
          </a:blipFill>
        </p:spPr>
      </p:sp>
      <p:sp>
        <p:nvSpPr>
          <p:cNvPr name="TextBox 15" id="15"/>
          <p:cNvSpPr txBox="true"/>
          <p:nvPr/>
        </p:nvSpPr>
        <p:spPr>
          <a:xfrm rot="0">
            <a:off x="613251" y="5973737"/>
            <a:ext cx="1106755" cy="507301"/>
          </a:xfrm>
          <a:prstGeom prst="rect">
            <a:avLst/>
          </a:prstGeom>
        </p:spPr>
        <p:txBody>
          <a:bodyPr anchor="t" rtlCol="false" tIns="0" lIns="0" bIns="0" rIns="0">
            <a:spAutoFit/>
          </a:bodyPr>
          <a:lstStyle/>
          <a:p>
            <a:pPr algn="ctr">
              <a:lnSpc>
                <a:spcPts val="2080"/>
              </a:lnSpc>
            </a:pPr>
            <a:r>
              <a:rPr lang="en-US" b="true" sz="1500" i="true">
                <a:solidFill>
                  <a:srgbClr val="056636"/>
                </a:solidFill>
                <a:latin typeface="Glacial Indifference Bold Italics"/>
                <a:ea typeface="Glacial Indifference Bold Italics"/>
                <a:cs typeface="Glacial Indifference Bold Italics"/>
                <a:sym typeface="Glacial Indifference Bold Italics"/>
              </a:rPr>
              <a:t>GATHERING PLACE</a:t>
            </a:r>
          </a:p>
        </p:txBody>
      </p:sp>
      <p:sp>
        <p:nvSpPr>
          <p:cNvPr name="TextBox 16" id="16"/>
          <p:cNvSpPr txBox="true"/>
          <p:nvPr/>
        </p:nvSpPr>
        <p:spPr>
          <a:xfrm rot="0">
            <a:off x="475246" y="7914235"/>
            <a:ext cx="1382764" cy="507301"/>
          </a:xfrm>
          <a:prstGeom prst="rect">
            <a:avLst/>
          </a:prstGeom>
        </p:spPr>
        <p:txBody>
          <a:bodyPr anchor="t" rtlCol="false" tIns="0" lIns="0" bIns="0" rIns="0">
            <a:spAutoFit/>
          </a:bodyPr>
          <a:lstStyle/>
          <a:p>
            <a:pPr algn="ctr">
              <a:lnSpc>
                <a:spcPts val="2080"/>
              </a:lnSpc>
            </a:pPr>
            <a:r>
              <a:rPr lang="en-US" b="true" sz="1500" i="true">
                <a:solidFill>
                  <a:srgbClr val="056636"/>
                </a:solidFill>
                <a:latin typeface="Glacial Indifference Bold Italics"/>
                <a:ea typeface="Glacial Indifference Bold Italics"/>
                <a:cs typeface="Glacial Indifference Bold Italics"/>
                <a:sym typeface="Glacial Indifference Bold Italics"/>
              </a:rPr>
              <a:t>LOCAL PRIDE RETAIL</a:t>
            </a:r>
          </a:p>
        </p:txBody>
      </p:sp>
      <p:sp>
        <p:nvSpPr>
          <p:cNvPr name="TextBox 17" id="17"/>
          <p:cNvSpPr txBox="true"/>
          <p:nvPr/>
        </p:nvSpPr>
        <p:spPr>
          <a:xfrm rot="0">
            <a:off x="2578799" y="8847842"/>
            <a:ext cx="737577" cy="507301"/>
          </a:xfrm>
          <a:prstGeom prst="rect">
            <a:avLst/>
          </a:prstGeom>
        </p:spPr>
        <p:txBody>
          <a:bodyPr anchor="t" rtlCol="false" tIns="0" lIns="0" bIns="0" rIns="0">
            <a:spAutoFit/>
          </a:bodyPr>
          <a:lstStyle/>
          <a:p>
            <a:pPr algn="ctr">
              <a:lnSpc>
                <a:spcPts val="2080"/>
              </a:lnSpc>
            </a:pPr>
            <a:r>
              <a:rPr lang="en-US" b="true" sz="1500" i="true">
                <a:solidFill>
                  <a:srgbClr val="056636"/>
                </a:solidFill>
                <a:latin typeface="Glacial Indifference Bold Italics"/>
                <a:ea typeface="Glacial Indifference Bold Italics"/>
                <a:cs typeface="Glacial Indifference Bold Italics"/>
                <a:sym typeface="Glacial Indifference Bold Italics"/>
              </a:rPr>
              <a:t>STREET PLAZA</a:t>
            </a:r>
          </a:p>
        </p:txBody>
      </p:sp>
      <p:sp>
        <p:nvSpPr>
          <p:cNvPr name="TextBox 18" id="18"/>
          <p:cNvSpPr txBox="true"/>
          <p:nvPr/>
        </p:nvSpPr>
        <p:spPr>
          <a:xfrm rot="0">
            <a:off x="2370599" y="6748921"/>
            <a:ext cx="1247393" cy="764477"/>
          </a:xfrm>
          <a:prstGeom prst="rect">
            <a:avLst/>
          </a:prstGeom>
        </p:spPr>
        <p:txBody>
          <a:bodyPr anchor="t" rtlCol="false" tIns="0" lIns="0" bIns="0" rIns="0">
            <a:spAutoFit/>
          </a:bodyPr>
          <a:lstStyle/>
          <a:p>
            <a:pPr algn="ctr">
              <a:lnSpc>
                <a:spcPts val="2080"/>
              </a:lnSpc>
            </a:pPr>
            <a:r>
              <a:rPr lang="en-US" b="true" sz="1500" i="true">
                <a:solidFill>
                  <a:srgbClr val="056636"/>
                </a:solidFill>
                <a:latin typeface="Glacial Indifference Bold Italics"/>
                <a:ea typeface="Glacial Indifference Bold Italics"/>
                <a:cs typeface="Glacial Indifference Bold Italics"/>
                <a:sym typeface="Glacial Indifference Bold Italics"/>
              </a:rPr>
              <a:t>BASIC COMMUNITY RETAIL</a:t>
            </a:r>
          </a:p>
        </p:txBody>
      </p:sp>
      <p:sp>
        <p:nvSpPr>
          <p:cNvPr name="TextBox 19" id="19"/>
          <p:cNvSpPr txBox="true"/>
          <p:nvPr/>
        </p:nvSpPr>
        <p:spPr>
          <a:xfrm rot="0">
            <a:off x="4482875" y="7401732"/>
            <a:ext cx="3175868" cy="321231"/>
          </a:xfrm>
          <a:prstGeom prst="rect">
            <a:avLst/>
          </a:prstGeom>
        </p:spPr>
        <p:txBody>
          <a:bodyPr anchor="t" rtlCol="false" tIns="0" lIns="0" bIns="0" rIns="0">
            <a:spAutoFit/>
          </a:bodyPr>
          <a:lstStyle/>
          <a:p>
            <a:pPr algn="just">
              <a:lnSpc>
                <a:spcPts val="1327"/>
              </a:lnSpc>
            </a:pPr>
            <a:r>
              <a:rPr lang="en-US" sz="958">
                <a:solidFill>
                  <a:srgbClr val="000000"/>
                </a:solidFill>
                <a:latin typeface="Montserrat"/>
                <a:ea typeface="Montserrat"/>
                <a:cs typeface="Montserrat"/>
                <a:sym typeface="Montserrat"/>
              </a:rPr>
              <a:t>Centro is the heart of Pampanga Technopark, throbbing with retail stores, co-working</a:t>
            </a:r>
          </a:p>
        </p:txBody>
      </p:sp>
      <p:sp>
        <p:nvSpPr>
          <p:cNvPr name="TextBox 20" id="20"/>
          <p:cNvSpPr txBox="true"/>
          <p:nvPr/>
        </p:nvSpPr>
        <p:spPr>
          <a:xfrm rot="0">
            <a:off x="4482875" y="7738990"/>
            <a:ext cx="459987"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offices, </a:t>
            </a:r>
          </a:p>
        </p:txBody>
      </p:sp>
      <p:sp>
        <p:nvSpPr>
          <p:cNvPr name="TextBox 21" id="21"/>
          <p:cNvSpPr txBox="true"/>
          <p:nvPr/>
        </p:nvSpPr>
        <p:spPr>
          <a:xfrm rot="0">
            <a:off x="5062329" y="7738990"/>
            <a:ext cx="574988"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business </a:t>
            </a:r>
          </a:p>
        </p:txBody>
      </p:sp>
      <p:sp>
        <p:nvSpPr>
          <p:cNvPr name="TextBox 22" id="22"/>
          <p:cNvSpPr txBox="true"/>
          <p:nvPr/>
        </p:nvSpPr>
        <p:spPr>
          <a:xfrm rot="0">
            <a:off x="5754518" y="7738990"/>
            <a:ext cx="440367"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hotels, </a:t>
            </a:r>
          </a:p>
        </p:txBody>
      </p:sp>
      <p:sp>
        <p:nvSpPr>
          <p:cNvPr name="TextBox 23" id="23"/>
          <p:cNvSpPr txBox="true"/>
          <p:nvPr/>
        </p:nvSpPr>
        <p:spPr>
          <a:xfrm rot="0">
            <a:off x="4482875" y="7907619"/>
            <a:ext cx="1857024" cy="158877"/>
          </a:xfrm>
          <a:prstGeom prst="rect">
            <a:avLst/>
          </a:prstGeom>
        </p:spPr>
        <p:txBody>
          <a:bodyPr anchor="t" rtlCol="false" tIns="0" lIns="0" bIns="0" rIns="0">
            <a:spAutoFit/>
          </a:bodyPr>
          <a:lstStyle/>
          <a:p>
            <a:pPr algn="just">
              <a:lnSpc>
                <a:spcPts val="1327"/>
              </a:lnSpc>
            </a:pPr>
            <a:r>
              <a:rPr lang="en-US" sz="958">
                <a:solidFill>
                  <a:srgbClr val="000000"/>
                </a:solidFill>
                <a:latin typeface="Montserrat"/>
                <a:ea typeface="Montserrat"/>
                <a:cs typeface="Montserrat"/>
                <a:sym typeface="Montserrat"/>
              </a:rPr>
              <a:t>spaces, and dormitories.</a:t>
            </a:r>
          </a:p>
        </p:txBody>
      </p:sp>
      <p:sp>
        <p:nvSpPr>
          <p:cNvPr name="TextBox 24" id="24"/>
          <p:cNvSpPr txBox="true"/>
          <p:nvPr/>
        </p:nvSpPr>
        <p:spPr>
          <a:xfrm rot="0">
            <a:off x="4482875" y="8244885"/>
            <a:ext cx="3175868" cy="158877"/>
          </a:xfrm>
          <a:prstGeom prst="rect">
            <a:avLst/>
          </a:prstGeom>
        </p:spPr>
        <p:txBody>
          <a:bodyPr anchor="t" rtlCol="false" tIns="0" lIns="0" bIns="0" rIns="0">
            <a:spAutoFit/>
          </a:bodyPr>
          <a:lstStyle/>
          <a:p>
            <a:pPr algn="just">
              <a:lnSpc>
                <a:spcPts val="1327"/>
              </a:lnSpc>
            </a:pPr>
            <a:r>
              <a:rPr lang="en-US" sz="958">
                <a:solidFill>
                  <a:srgbClr val="000000"/>
                </a:solidFill>
                <a:latin typeface="Montserrat"/>
                <a:ea typeface="Montserrat"/>
                <a:cs typeface="Montserrat"/>
                <a:sym typeface="Montserrat"/>
              </a:rPr>
              <a:t>Anchoring the Centro is the Plaza, the activities</a:t>
            </a:r>
          </a:p>
        </p:txBody>
      </p:sp>
      <p:sp>
        <p:nvSpPr>
          <p:cNvPr name="TextBox 25" id="25"/>
          <p:cNvSpPr txBox="true"/>
          <p:nvPr/>
        </p:nvSpPr>
        <p:spPr>
          <a:xfrm rot="0">
            <a:off x="4482875" y="8413514"/>
            <a:ext cx="703518"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township’s </a:t>
            </a:r>
          </a:p>
        </p:txBody>
      </p:sp>
      <p:sp>
        <p:nvSpPr>
          <p:cNvPr name="TextBox 26" id="26"/>
          <p:cNvSpPr txBox="true"/>
          <p:nvPr/>
        </p:nvSpPr>
        <p:spPr>
          <a:xfrm rot="0">
            <a:off x="5285149" y="8413514"/>
            <a:ext cx="284389"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hub </a:t>
            </a:r>
          </a:p>
        </p:txBody>
      </p:sp>
      <p:sp>
        <p:nvSpPr>
          <p:cNvPr name="TextBox 27" id="27"/>
          <p:cNvSpPr txBox="true"/>
          <p:nvPr/>
        </p:nvSpPr>
        <p:spPr>
          <a:xfrm rot="0">
            <a:off x="5676522" y="8413514"/>
            <a:ext cx="202300"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for </a:t>
            </a:r>
          </a:p>
        </p:txBody>
      </p:sp>
      <p:sp>
        <p:nvSpPr>
          <p:cNvPr name="TextBox 28" id="28"/>
          <p:cNvSpPr txBox="true"/>
          <p:nvPr/>
        </p:nvSpPr>
        <p:spPr>
          <a:xfrm rot="0">
            <a:off x="5987409" y="8413514"/>
            <a:ext cx="381133" cy="165745"/>
          </a:xfrm>
          <a:prstGeom prst="rect">
            <a:avLst/>
          </a:prstGeom>
        </p:spPr>
        <p:txBody>
          <a:bodyPr anchor="t" rtlCol="false" tIns="0" lIns="0" bIns="0" rIns="0">
            <a:spAutoFit/>
          </a:bodyPr>
          <a:lstStyle/>
          <a:p>
            <a:pPr algn="l">
              <a:lnSpc>
                <a:spcPts val="1327"/>
              </a:lnSpc>
            </a:pPr>
            <a:r>
              <a:rPr lang="en-US" sz="958">
                <a:solidFill>
                  <a:srgbClr val="000000"/>
                </a:solidFill>
                <a:latin typeface="Montserrat"/>
                <a:ea typeface="Montserrat"/>
                <a:cs typeface="Montserrat"/>
                <a:sym typeface="Montserrat"/>
              </a:rPr>
              <a:t>social </a:t>
            </a:r>
          </a:p>
        </p:txBody>
      </p:sp>
      <p:sp>
        <p:nvSpPr>
          <p:cNvPr name="TextBox 29" id="29"/>
          <p:cNvSpPr txBox="true"/>
          <p:nvPr/>
        </p:nvSpPr>
        <p:spPr>
          <a:xfrm rot="0">
            <a:off x="4482875" y="8582143"/>
            <a:ext cx="3026188" cy="158877"/>
          </a:xfrm>
          <a:prstGeom prst="rect">
            <a:avLst/>
          </a:prstGeom>
        </p:spPr>
        <p:txBody>
          <a:bodyPr anchor="t" rtlCol="false" tIns="0" lIns="0" bIns="0" rIns="0">
            <a:spAutoFit/>
          </a:bodyPr>
          <a:lstStyle/>
          <a:p>
            <a:pPr algn="just">
              <a:lnSpc>
                <a:spcPts val="1327"/>
              </a:lnSpc>
            </a:pPr>
            <a:r>
              <a:rPr lang="en-US" sz="958">
                <a:solidFill>
                  <a:srgbClr val="000000"/>
                </a:solidFill>
                <a:latin typeface="Montserrat"/>
                <a:ea typeface="Montserrat"/>
                <a:cs typeface="Montserrat"/>
                <a:sym typeface="Montserrat"/>
              </a:rPr>
              <a:t>characterized by four exciting concepts</a:t>
            </a:r>
          </a:p>
        </p:txBody>
      </p:sp>
      <p:sp>
        <p:nvSpPr>
          <p:cNvPr name="TextBox 30" id="30"/>
          <p:cNvSpPr txBox="true"/>
          <p:nvPr/>
        </p:nvSpPr>
        <p:spPr>
          <a:xfrm rot="0">
            <a:off x="235248" y="2391924"/>
            <a:ext cx="1862760" cy="167259"/>
          </a:xfrm>
          <a:prstGeom prst="rect">
            <a:avLst/>
          </a:prstGeom>
        </p:spPr>
        <p:txBody>
          <a:bodyPr anchor="t" rtlCol="false" tIns="0" lIns="0" bIns="0" rIns="0">
            <a:spAutoFit/>
          </a:bodyPr>
          <a:lstStyle/>
          <a:p>
            <a:pPr algn="l">
              <a:lnSpc>
                <a:spcPts val="1307"/>
              </a:lnSpc>
            </a:pPr>
            <a:r>
              <a:rPr lang="en-US" b="true" sz="999">
                <a:solidFill>
                  <a:srgbClr val="000000"/>
                </a:solidFill>
                <a:latin typeface="Montserrat Medium"/>
                <a:ea typeface="Montserrat Medium"/>
                <a:cs typeface="Montserrat Medium"/>
                <a:sym typeface="Montserrat Medium"/>
              </a:rPr>
              <a:t>Php 40,000.00/sqm (VAT ex)</a:t>
            </a:r>
          </a:p>
        </p:txBody>
      </p:sp>
      <p:sp>
        <p:nvSpPr>
          <p:cNvPr name="TextBox 31" id="31"/>
          <p:cNvSpPr txBox="true"/>
          <p:nvPr/>
        </p:nvSpPr>
        <p:spPr>
          <a:xfrm rot="0">
            <a:off x="2229580" y="3019793"/>
            <a:ext cx="21827" cy="126978"/>
          </a:xfrm>
          <a:prstGeom prst="rect">
            <a:avLst/>
          </a:prstGeom>
        </p:spPr>
        <p:txBody>
          <a:bodyPr anchor="t" rtlCol="false" tIns="0" lIns="0" bIns="0" rIns="0">
            <a:spAutoFit/>
          </a:bodyPr>
          <a:lstStyle/>
          <a:p>
            <a:pPr algn="l">
              <a:lnSpc>
                <a:spcPts val="1008"/>
              </a:lnSpc>
            </a:pPr>
            <a:r>
              <a:rPr lang="en-US" sz="643" i="true">
                <a:solidFill>
                  <a:srgbClr val="000000"/>
                </a:solidFill>
                <a:latin typeface="Montserrat Italics"/>
                <a:ea typeface="Montserrat Italics"/>
                <a:cs typeface="Montserrat Italics"/>
                <a:sym typeface="Montserrat Italics"/>
              </a:rPr>
              <a:t> </a:t>
            </a:r>
          </a:p>
        </p:txBody>
      </p:sp>
      <p:sp>
        <p:nvSpPr>
          <p:cNvPr name="TextBox 32" id="32"/>
          <p:cNvSpPr txBox="true"/>
          <p:nvPr/>
        </p:nvSpPr>
        <p:spPr>
          <a:xfrm rot="0">
            <a:off x="244773" y="2553068"/>
            <a:ext cx="2574322" cy="170942"/>
          </a:xfrm>
          <a:prstGeom prst="rect">
            <a:avLst/>
          </a:prstGeom>
        </p:spPr>
        <p:txBody>
          <a:bodyPr anchor="t" rtlCol="false" tIns="0" lIns="0" bIns="0" rIns="0">
            <a:spAutoFit/>
          </a:bodyPr>
          <a:lstStyle/>
          <a:p>
            <a:pPr algn="l">
              <a:lnSpc>
                <a:spcPts val="1353"/>
              </a:lnSpc>
            </a:pPr>
            <a:r>
              <a:rPr lang="en-US" sz="999" i="true">
                <a:solidFill>
                  <a:srgbClr val="000000"/>
                </a:solidFill>
                <a:latin typeface="Montserrat Italics"/>
                <a:ea typeface="Montserrat Italics"/>
                <a:cs typeface="Montserrat Italics"/>
                <a:sym typeface="Montserrat Italics"/>
              </a:rPr>
              <a:t>Ratesandavailability aresubjectto</a:t>
            </a:r>
          </a:p>
        </p:txBody>
      </p:sp>
      <p:sp>
        <p:nvSpPr>
          <p:cNvPr name="TextBox 33" id="33"/>
          <p:cNvSpPr txBox="true"/>
          <p:nvPr/>
        </p:nvSpPr>
        <p:spPr>
          <a:xfrm rot="0">
            <a:off x="244773" y="2703476"/>
            <a:ext cx="2036497" cy="170942"/>
          </a:xfrm>
          <a:prstGeom prst="rect">
            <a:avLst/>
          </a:prstGeom>
        </p:spPr>
        <p:txBody>
          <a:bodyPr anchor="t" rtlCol="false" tIns="0" lIns="0" bIns="0" rIns="0">
            <a:spAutoFit/>
          </a:bodyPr>
          <a:lstStyle/>
          <a:p>
            <a:pPr algn="l">
              <a:lnSpc>
                <a:spcPts val="1353"/>
              </a:lnSpc>
            </a:pPr>
            <a:r>
              <a:rPr lang="en-US" sz="999" i="true">
                <a:solidFill>
                  <a:srgbClr val="000000"/>
                </a:solidFill>
                <a:latin typeface="Montserrat Italics"/>
                <a:ea typeface="Montserrat Italics"/>
                <a:cs typeface="Montserrat Italics"/>
                <a:sym typeface="Montserrat Italics"/>
              </a:rPr>
              <a:t>change without prior notice </a:t>
            </a:r>
          </a:p>
        </p:txBody>
      </p:sp>
      <p:sp>
        <p:nvSpPr>
          <p:cNvPr name="TextBox 34" id="34"/>
          <p:cNvSpPr txBox="true"/>
          <p:nvPr/>
        </p:nvSpPr>
        <p:spPr>
          <a:xfrm rot="0">
            <a:off x="265454" y="1255281"/>
            <a:ext cx="1733056" cy="273685"/>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COMMERCIAL</a:t>
            </a:r>
          </a:p>
        </p:txBody>
      </p:sp>
      <p:sp>
        <p:nvSpPr>
          <p:cNvPr name="TextBox 35" id="35"/>
          <p:cNvSpPr txBox="true"/>
          <p:nvPr/>
        </p:nvSpPr>
        <p:spPr>
          <a:xfrm rot="0">
            <a:off x="235248" y="2052841"/>
            <a:ext cx="2257163" cy="273685"/>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SELLING PRICE</a:t>
            </a:r>
          </a:p>
        </p:txBody>
      </p:sp>
      <p:sp>
        <p:nvSpPr>
          <p:cNvPr name="TextBox 36" id="36"/>
          <p:cNvSpPr txBox="true"/>
          <p:nvPr/>
        </p:nvSpPr>
        <p:spPr>
          <a:xfrm rot="0">
            <a:off x="228238" y="3118196"/>
            <a:ext cx="2240797" cy="273685"/>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AVAILABLE LOTS</a:t>
            </a:r>
          </a:p>
        </p:txBody>
      </p:sp>
      <p:sp>
        <p:nvSpPr>
          <p:cNvPr name="TextBox 37" id="37"/>
          <p:cNvSpPr txBox="true"/>
          <p:nvPr/>
        </p:nvSpPr>
        <p:spPr>
          <a:xfrm rot="0">
            <a:off x="203932" y="3701846"/>
            <a:ext cx="907369" cy="847712"/>
          </a:xfrm>
          <a:prstGeom prst="rect">
            <a:avLst/>
          </a:prstGeom>
        </p:spPr>
        <p:txBody>
          <a:bodyPr anchor="t" rtlCol="false" tIns="0" lIns="0" bIns="0" rIns="0">
            <a:spAutoFit/>
          </a:bodyPr>
          <a:lstStyle/>
          <a:p>
            <a:pPr algn="l">
              <a:lnSpc>
                <a:spcPts val="1128"/>
              </a:lnSpc>
            </a:pPr>
            <a:r>
              <a:rPr lang="en-US" sz="840" i="true">
                <a:solidFill>
                  <a:srgbClr val="000000"/>
                </a:solidFill>
                <a:latin typeface="Montserrat Italics"/>
                <a:ea typeface="Montserrat Italics"/>
                <a:cs typeface="Montserrat Italics"/>
                <a:sym typeface="Montserrat Italics"/>
              </a:rPr>
              <a:t> Lot 3: 2,971 sqm  Lot 4: 1,873 sqm  Lot 5: 1,752 sqm  Lot 7: 1,170 sqm  Lot 8: 1,166 sqm  Lot 11: 1,348 sqm</a:t>
            </a:r>
          </a:p>
        </p:txBody>
      </p:sp>
      <p:sp>
        <p:nvSpPr>
          <p:cNvPr name="TextBox 38" id="38"/>
          <p:cNvSpPr txBox="true"/>
          <p:nvPr/>
        </p:nvSpPr>
        <p:spPr>
          <a:xfrm rot="0">
            <a:off x="2947587" y="4606242"/>
            <a:ext cx="22806" cy="112345"/>
          </a:xfrm>
          <a:prstGeom prst="rect">
            <a:avLst/>
          </a:prstGeom>
        </p:spPr>
        <p:txBody>
          <a:bodyPr anchor="t" rtlCol="false" tIns="0" lIns="0" bIns="0" rIns="0">
            <a:spAutoFit/>
          </a:bodyPr>
          <a:lstStyle/>
          <a:p>
            <a:pPr algn="l">
              <a:lnSpc>
                <a:spcPts val="897"/>
              </a:lnSpc>
            </a:pPr>
            <a:r>
              <a:rPr lang="en-US" sz="672">
                <a:solidFill>
                  <a:srgbClr val="000000"/>
                </a:solidFill>
                <a:latin typeface="Montserrat"/>
                <a:ea typeface="Montserrat"/>
                <a:cs typeface="Montserrat"/>
                <a:sym typeface="Montserrat"/>
              </a:rPr>
              <a:t> </a:t>
            </a:r>
          </a:p>
        </p:txBody>
      </p:sp>
      <p:sp>
        <p:nvSpPr>
          <p:cNvPr name="TextBox 39" id="39"/>
          <p:cNvSpPr txBox="true"/>
          <p:nvPr/>
        </p:nvSpPr>
        <p:spPr>
          <a:xfrm rot="0">
            <a:off x="2370599" y="4786604"/>
            <a:ext cx="895504" cy="706906"/>
          </a:xfrm>
          <a:prstGeom prst="rect">
            <a:avLst/>
          </a:prstGeom>
        </p:spPr>
        <p:txBody>
          <a:bodyPr anchor="t" rtlCol="false" tIns="0" lIns="0" bIns="0" rIns="0">
            <a:spAutoFit/>
          </a:bodyPr>
          <a:lstStyle/>
          <a:p>
            <a:pPr algn="l">
              <a:lnSpc>
                <a:spcPts val="1122"/>
              </a:lnSpc>
            </a:pPr>
            <a:r>
              <a:rPr lang="en-US" sz="840" i="true">
                <a:solidFill>
                  <a:srgbClr val="000000"/>
                </a:solidFill>
                <a:latin typeface="Montserrat Italics"/>
                <a:ea typeface="Montserrat Italics"/>
                <a:cs typeface="Montserrat Italics"/>
                <a:sym typeface="Montserrat Italics"/>
              </a:rPr>
              <a:t>Lot 1: 4,606 sqm  Lot 2: 4,331 sqm  Lot 4: 4,331 sqm  Lot 6: 4,331 sqm  Lot 7: 4,175 sqm</a:t>
            </a:r>
          </a:p>
        </p:txBody>
      </p:sp>
      <p:sp>
        <p:nvSpPr>
          <p:cNvPr name="TextBox 40" id="40"/>
          <p:cNvSpPr txBox="true"/>
          <p:nvPr/>
        </p:nvSpPr>
        <p:spPr>
          <a:xfrm rot="0">
            <a:off x="2742047" y="3802096"/>
            <a:ext cx="22806" cy="112345"/>
          </a:xfrm>
          <a:prstGeom prst="rect">
            <a:avLst/>
          </a:prstGeom>
        </p:spPr>
        <p:txBody>
          <a:bodyPr anchor="t" rtlCol="false" tIns="0" lIns="0" bIns="0" rIns="0">
            <a:spAutoFit/>
          </a:bodyPr>
          <a:lstStyle/>
          <a:p>
            <a:pPr algn="l">
              <a:lnSpc>
                <a:spcPts val="897"/>
              </a:lnSpc>
            </a:pPr>
            <a:r>
              <a:rPr lang="en-US" sz="672">
                <a:solidFill>
                  <a:srgbClr val="000000"/>
                </a:solidFill>
                <a:latin typeface="Montserrat"/>
                <a:ea typeface="Montserrat"/>
                <a:cs typeface="Montserrat"/>
                <a:sym typeface="Montserrat"/>
              </a:rPr>
              <a:t> </a:t>
            </a:r>
          </a:p>
        </p:txBody>
      </p:sp>
      <p:sp>
        <p:nvSpPr>
          <p:cNvPr name="TextBox 41" id="41"/>
          <p:cNvSpPr txBox="true"/>
          <p:nvPr/>
        </p:nvSpPr>
        <p:spPr>
          <a:xfrm rot="0">
            <a:off x="1245498" y="3749471"/>
            <a:ext cx="932633" cy="706325"/>
          </a:xfrm>
          <a:prstGeom prst="rect">
            <a:avLst/>
          </a:prstGeom>
        </p:spPr>
        <p:txBody>
          <a:bodyPr anchor="t" rtlCol="false" tIns="0" lIns="0" bIns="0" rIns="0">
            <a:spAutoFit/>
          </a:bodyPr>
          <a:lstStyle/>
          <a:p>
            <a:pPr algn="l">
              <a:lnSpc>
                <a:spcPts val="1121"/>
              </a:lnSpc>
            </a:pPr>
            <a:r>
              <a:rPr lang="en-US" sz="840" i="true">
                <a:solidFill>
                  <a:srgbClr val="000000"/>
                </a:solidFill>
                <a:latin typeface="Montserrat Italics"/>
                <a:ea typeface="Montserrat Italics"/>
                <a:cs typeface="Montserrat Italics"/>
                <a:sym typeface="Montserrat Italics"/>
              </a:rPr>
              <a:t>Lot 12: 1,415 sqm </a:t>
            </a:r>
            <a:r>
              <a:rPr lang="en-US" sz="840">
                <a:solidFill>
                  <a:srgbClr val="000000"/>
                </a:solidFill>
                <a:latin typeface="Montserrat"/>
                <a:ea typeface="Montserrat"/>
                <a:cs typeface="Montserrat"/>
                <a:sym typeface="Montserrat"/>
              </a:rPr>
              <a:t> </a:t>
            </a:r>
            <a:r>
              <a:rPr lang="en-US" sz="840" i="true">
                <a:solidFill>
                  <a:srgbClr val="000000"/>
                </a:solidFill>
                <a:latin typeface="Montserrat Italics"/>
                <a:ea typeface="Montserrat Italics"/>
                <a:cs typeface="Montserrat Italics"/>
                <a:sym typeface="Montserrat Italics"/>
              </a:rPr>
              <a:t>Lot 14: 1,593 sqm  Lot 15: 1,614 sqm  Lot 17: 1,582 sqm  Lot 18: 1,582 sqm</a:t>
            </a:r>
          </a:p>
        </p:txBody>
      </p:sp>
      <p:sp>
        <p:nvSpPr>
          <p:cNvPr name="TextBox 42" id="42"/>
          <p:cNvSpPr txBox="true"/>
          <p:nvPr/>
        </p:nvSpPr>
        <p:spPr>
          <a:xfrm rot="0">
            <a:off x="3680687" y="3802096"/>
            <a:ext cx="22806" cy="112345"/>
          </a:xfrm>
          <a:prstGeom prst="rect">
            <a:avLst/>
          </a:prstGeom>
        </p:spPr>
        <p:txBody>
          <a:bodyPr anchor="t" rtlCol="false" tIns="0" lIns="0" bIns="0" rIns="0">
            <a:spAutoFit/>
          </a:bodyPr>
          <a:lstStyle/>
          <a:p>
            <a:pPr algn="l">
              <a:lnSpc>
                <a:spcPts val="897"/>
              </a:lnSpc>
            </a:pPr>
            <a:r>
              <a:rPr lang="en-US" sz="672">
                <a:solidFill>
                  <a:srgbClr val="000000"/>
                </a:solidFill>
                <a:latin typeface="Montserrat"/>
                <a:ea typeface="Montserrat"/>
                <a:cs typeface="Montserrat"/>
                <a:sym typeface="Montserrat"/>
              </a:rPr>
              <a:t> </a:t>
            </a:r>
          </a:p>
        </p:txBody>
      </p:sp>
      <p:sp>
        <p:nvSpPr>
          <p:cNvPr name="TextBox 43" id="43"/>
          <p:cNvSpPr txBox="true"/>
          <p:nvPr/>
        </p:nvSpPr>
        <p:spPr>
          <a:xfrm rot="0">
            <a:off x="2370599" y="3739946"/>
            <a:ext cx="948601" cy="674374"/>
          </a:xfrm>
          <a:prstGeom prst="rect">
            <a:avLst/>
          </a:prstGeom>
        </p:spPr>
        <p:txBody>
          <a:bodyPr anchor="t" rtlCol="false" tIns="0" lIns="0" bIns="0" rIns="0">
            <a:spAutoFit/>
          </a:bodyPr>
          <a:lstStyle/>
          <a:p>
            <a:pPr algn="l">
              <a:lnSpc>
                <a:spcPts val="1054"/>
              </a:lnSpc>
            </a:pPr>
            <a:r>
              <a:rPr lang="en-US" sz="790" i="true">
                <a:solidFill>
                  <a:srgbClr val="000000"/>
                </a:solidFill>
                <a:latin typeface="Montserrat Italics"/>
                <a:ea typeface="Montserrat Italics"/>
                <a:cs typeface="Montserrat Italics"/>
                <a:sym typeface="Montserrat Italics"/>
              </a:rPr>
              <a:t>Lot 2: 3,259 sqm  Lot 4: 1,680 sqm  Lot 7: 2,961 sqm  Lot 8: 2,961 sqm  Lot 14: 3,259 sqm</a:t>
            </a:r>
          </a:p>
        </p:txBody>
      </p:sp>
      <p:sp>
        <p:nvSpPr>
          <p:cNvPr name="TextBox 44" id="44"/>
          <p:cNvSpPr txBox="true"/>
          <p:nvPr/>
        </p:nvSpPr>
        <p:spPr>
          <a:xfrm rot="0">
            <a:off x="4446697" y="6865999"/>
            <a:ext cx="964153" cy="347859"/>
          </a:xfrm>
          <a:prstGeom prst="rect">
            <a:avLst/>
          </a:prstGeom>
        </p:spPr>
        <p:txBody>
          <a:bodyPr anchor="t" rtlCol="false" tIns="0" lIns="0" bIns="0" rIns="0">
            <a:spAutoFit/>
          </a:bodyPr>
          <a:lstStyle/>
          <a:p>
            <a:pPr algn="l">
              <a:lnSpc>
                <a:spcPts val="2758"/>
              </a:lnSpc>
            </a:pPr>
            <a:r>
              <a:rPr lang="en-US" b="true" sz="1970" i="true">
                <a:solidFill>
                  <a:srgbClr val="000000"/>
                </a:solidFill>
                <a:latin typeface="Glacial Indifference Bold Italics"/>
                <a:ea typeface="Glacial Indifference Bold Italics"/>
                <a:cs typeface="Glacial Indifference Bold Italics"/>
                <a:sym typeface="Glacial Indifference Bold Italics"/>
              </a:rPr>
              <a:t>CENTRO</a:t>
            </a:r>
          </a:p>
        </p:txBody>
      </p:sp>
      <p:sp>
        <p:nvSpPr>
          <p:cNvPr name="TextBox 45" id="45"/>
          <p:cNvSpPr txBox="true"/>
          <p:nvPr/>
        </p:nvSpPr>
        <p:spPr>
          <a:xfrm rot="0">
            <a:off x="1063205" y="3544281"/>
            <a:ext cx="399633" cy="128990"/>
          </a:xfrm>
          <a:prstGeom prst="rect">
            <a:avLst/>
          </a:prstGeom>
        </p:spPr>
        <p:txBody>
          <a:bodyPr anchor="t" rtlCol="false" tIns="0" lIns="0" bIns="0" rIns="0">
            <a:spAutoFit/>
          </a:bodyPr>
          <a:lstStyle/>
          <a:p>
            <a:pPr algn="l">
              <a:lnSpc>
                <a:spcPts val="1162"/>
              </a:lnSpc>
            </a:pPr>
            <a:r>
              <a:rPr lang="en-US" sz="830">
                <a:solidFill>
                  <a:srgbClr val="000000"/>
                </a:solidFill>
                <a:latin typeface="Montserrat"/>
                <a:ea typeface="Montserrat"/>
                <a:cs typeface="Montserrat"/>
                <a:sym typeface="Montserrat"/>
              </a:rPr>
              <a:t>Block</a:t>
            </a:r>
            <a:r>
              <a:rPr lang="en-US" sz="830">
                <a:solidFill>
                  <a:srgbClr val="FFFFFF"/>
                </a:solidFill>
                <a:latin typeface="Montserrat"/>
                <a:ea typeface="Montserrat"/>
                <a:cs typeface="Montserrat"/>
                <a:sym typeface="Montserrat"/>
              </a:rPr>
              <a:t> </a:t>
            </a:r>
            <a:r>
              <a:rPr lang="en-US" sz="830">
                <a:solidFill>
                  <a:srgbClr val="000000"/>
                </a:solidFill>
                <a:latin typeface="Montserrat"/>
                <a:ea typeface="Montserrat"/>
                <a:cs typeface="Montserrat"/>
                <a:sym typeface="Montserrat"/>
              </a:rPr>
              <a:t>2</a:t>
            </a:r>
          </a:p>
        </p:txBody>
      </p:sp>
      <p:sp>
        <p:nvSpPr>
          <p:cNvPr name="TextBox 46" id="46"/>
          <p:cNvSpPr txBox="true"/>
          <p:nvPr/>
        </p:nvSpPr>
        <p:spPr>
          <a:xfrm rot="0">
            <a:off x="2549804" y="4597231"/>
            <a:ext cx="430099" cy="136391"/>
          </a:xfrm>
          <a:prstGeom prst="rect">
            <a:avLst/>
          </a:prstGeom>
        </p:spPr>
        <p:txBody>
          <a:bodyPr anchor="t" rtlCol="false" tIns="0" lIns="0" bIns="0" rIns="0">
            <a:spAutoFit/>
          </a:bodyPr>
          <a:lstStyle/>
          <a:p>
            <a:pPr algn="l">
              <a:lnSpc>
                <a:spcPts val="1160"/>
              </a:lnSpc>
            </a:pPr>
            <a:r>
              <a:rPr lang="en-US" sz="829">
                <a:solidFill>
                  <a:srgbClr val="000000"/>
                </a:solidFill>
                <a:latin typeface="Montserrat"/>
                <a:ea typeface="Montserrat"/>
                <a:cs typeface="Montserrat"/>
                <a:sym typeface="Montserrat"/>
              </a:rPr>
              <a:t>Block</a:t>
            </a:r>
            <a:r>
              <a:rPr lang="en-US" sz="829">
                <a:solidFill>
                  <a:srgbClr val="FFFFFF"/>
                </a:solidFill>
                <a:latin typeface="Montserrat"/>
                <a:ea typeface="Montserrat"/>
                <a:cs typeface="Montserrat"/>
                <a:sym typeface="Montserrat"/>
              </a:rPr>
              <a:t> </a:t>
            </a:r>
            <a:r>
              <a:rPr lang="en-US" sz="829">
                <a:solidFill>
                  <a:srgbClr val="000000"/>
                </a:solidFill>
                <a:latin typeface="Montserrat"/>
                <a:ea typeface="Montserrat"/>
                <a:cs typeface="Montserrat"/>
                <a:sym typeface="Montserrat"/>
              </a:rPr>
              <a:t>12</a:t>
            </a:r>
          </a:p>
        </p:txBody>
      </p:sp>
      <p:sp>
        <p:nvSpPr>
          <p:cNvPr name="TextBox 47" id="47"/>
          <p:cNvSpPr txBox="true"/>
          <p:nvPr/>
        </p:nvSpPr>
        <p:spPr>
          <a:xfrm rot="0">
            <a:off x="2482772" y="3544281"/>
            <a:ext cx="399193" cy="128990"/>
          </a:xfrm>
          <a:prstGeom prst="rect">
            <a:avLst/>
          </a:prstGeom>
        </p:spPr>
        <p:txBody>
          <a:bodyPr anchor="t" rtlCol="false" tIns="0" lIns="0" bIns="0" rIns="0">
            <a:spAutoFit/>
          </a:bodyPr>
          <a:lstStyle/>
          <a:p>
            <a:pPr algn="l">
              <a:lnSpc>
                <a:spcPts val="1162"/>
              </a:lnSpc>
            </a:pPr>
            <a:r>
              <a:rPr lang="en-US" sz="830">
                <a:solidFill>
                  <a:srgbClr val="000000"/>
                </a:solidFill>
                <a:latin typeface="Montserrat"/>
                <a:ea typeface="Montserrat"/>
                <a:cs typeface="Montserrat"/>
                <a:sym typeface="Montserrat"/>
              </a:rPr>
              <a:t>Block</a:t>
            </a:r>
            <a:r>
              <a:rPr lang="en-US" sz="830">
                <a:solidFill>
                  <a:srgbClr val="FFFFFF"/>
                </a:solidFill>
                <a:latin typeface="Montserrat"/>
                <a:ea typeface="Montserrat"/>
                <a:cs typeface="Montserrat"/>
                <a:sym typeface="Montserrat"/>
              </a:rPr>
              <a:t> </a:t>
            </a:r>
            <a:r>
              <a:rPr lang="en-US" sz="830">
                <a:solidFill>
                  <a:srgbClr val="000000"/>
                </a:solidFill>
                <a:latin typeface="Montserrat"/>
                <a:ea typeface="Montserrat"/>
                <a:cs typeface="Montserrat"/>
                <a:sym typeface="Montserrat"/>
              </a:rPr>
              <a:t>3</a:t>
            </a:r>
          </a:p>
        </p:txBody>
      </p:sp>
      <p:sp>
        <p:nvSpPr>
          <p:cNvPr name="TextBox 48" id="48"/>
          <p:cNvSpPr txBox="true"/>
          <p:nvPr/>
        </p:nvSpPr>
        <p:spPr>
          <a:xfrm rot="0">
            <a:off x="6964697" y="5807541"/>
            <a:ext cx="735203" cy="104810"/>
          </a:xfrm>
          <a:prstGeom prst="rect">
            <a:avLst/>
          </a:prstGeom>
        </p:spPr>
        <p:txBody>
          <a:bodyPr anchor="t" rtlCol="false" tIns="0" lIns="0" bIns="0" rIns="0">
            <a:spAutoFit/>
          </a:bodyPr>
          <a:lstStyle/>
          <a:p>
            <a:pPr algn="l">
              <a:lnSpc>
                <a:spcPts val="846"/>
              </a:lnSpc>
            </a:pPr>
            <a:r>
              <a:rPr lang="en-US" sz="604" i="true">
                <a:solidFill>
                  <a:srgbClr val="FFFFFF"/>
                </a:solidFill>
                <a:latin typeface="Canva Sans Italics"/>
                <a:ea typeface="Canva Sans Italics"/>
                <a:cs typeface="Canva Sans Italics"/>
                <a:sym typeface="Canva Sans Italics"/>
              </a:rPr>
              <a:t>Artist's perspective</a:t>
            </a:r>
          </a:p>
        </p:txBody>
      </p:sp>
      <p:sp>
        <p:nvSpPr>
          <p:cNvPr name="Freeform 49" id="49"/>
          <p:cNvSpPr/>
          <p:nvPr/>
        </p:nvSpPr>
        <p:spPr>
          <a:xfrm flipH="false" flipV="false" rot="0">
            <a:off x="-302669" y="3436474"/>
            <a:ext cx="3983356" cy="12558"/>
          </a:xfrm>
          <a:custGeom>
            <a:avLst/>
            <a:gdLst/>
            <a:ahLst/>
            <a:cxnLst/>
            <a:rect r="r" b="b" t="t" l="l"/>
            <a:pathLst>
              <a:path h="12558" w="3983356">
                <a:moveTo>
                  <a:pt x="0" y="0"/>
                </a:moveTo>
                <a:lnTo>
                  <a:pt x="3983356" y="0"/>
                </a:lnTo>
                <a:lnTo>
                  <a:pt x="3983356" y="12557"/>
                </a:lnTo>
                <a:lnTo>
                  <a:pt x="0" y="12557"/>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1123" y="-521728"/>
            <a:ext cx="8156149" cy="11479847"/>
          </a:xfrm>
          <a:custGeom>
            <a:avLst/>
            <a:gdLst/>
            <a:ahLst/>
            <a:cxnLst/>
            <a:rect r="r" b="b" t="t" l="l"/>
            <a:pathLst>
              <a:path h="11479847" w="8156149">
                <a:moveTo>
                  <a:pt x="0" y="0"/>
                </a:moveTo>
                <a:lnTo>
                  <a:pt x="8156148" y="0"/>
                </a:lnTo>
                <a:lnTo>
                  <a:pt x="8156148" y="11479847"/>
                </a:lnTo>
                <a:lnTo>
                  <a:pt x="0" y="114798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8029" y="388446"/>
            <a:ext cx="4685887" cy="967324"/>
          </a:xfrm>
          <a:custGeom>
            <a:avLst/>
            <a:gdLst/>
            <a:ahLst/>
            <a:cxnLst/>
            <a:rect r="r" b="b" t="t" l="l"/>
            <a:pathLst>
              <a:path h="967324" w="4685887">
                <a:moveTo>
                  <a:pt x="0" y="0"/>
                </a:moveTo>
                <a:lnTo>
                  <a:pt x="4685887" y="0"/>
                </a:lnTo>
                <a:lnTo>
                  <a:pt x="4685887" y="967324"/>
                </a:lnTo>
                <a:lnTo>
                  <a:pt x="0" y="967324"/>
                </a:lnTo>
                <a:lnTo>
                  <a:pt x="0" y="0"/>
                </a:lnTo>
                <a:close/>
              </a:path>
            </a:pathLst>
          </a:custGeom>
          <a:blipFill>
            <a:blip r:embed="rId4"/>
            <a:stretch>
              <a:fillRect l="0" t="0" r="0" b="0"/>
            </a:stretch>
          </a:blipFill>
        </p:spPr>
      </p:sp>
      <p:sp>
        <p:nvSpPr>
          <p:cNvPr name="Freeform 4" id="4"/>
          <p:cNvSpPr/>
          <p:nvPr/>
        </p:nvSpPr>
        <p:spPr>
          <a:xfrm flipH="false" flipV="false" rot="0">
            <a:off x="0" y="1868974"/>
            <a:ext cx="7935025" cy="3349221"/>
          </a:xfrm>
          <a:custGeom>
            <a:avLst/>
            <a:gdLst/>
            <a:ahLst/>
            <a:cxnLst/>
            <a:rect r="r" b="b" t="t" l="l"/>
            <a:pathLst>
              <a:path h="3349221" w="7935025">
                <a:moveTo>
                  <a:pt x="0" y="0"/>
                </a:moveTo>
                <a:lnTo>
                  <a:pt x="7935025" y="0"/>
                </a:lnTo>
                <a:lnTo>
                  <a:pt x="7935025" y="3349221"/>
                </a:lnTo>
                <a:lnTo>
                  <a:pt x="0" y="3349221"/>
                </a:lnTo>
                <a:lnTo>
                  <a:pt x="0" y="0"/>
                </a:lnTo>
                <a:close/>
              </a:path>
            </a:pathLst>
          </a:custGeom>
          <a:blipFill>
            <a:blip r:embed="rId5"/>
            <a:stretch>
              <a:fillRect l="0" t="-25641" r="0" b="-7627"/>
            </a:stretch>
          </a:blipFill>
        </p:spPr>
      </p:sp>
      <p:sp>
        <p:nvSpPr>
          <p:cNvPr name="Freeform 5" id="5"/>
          <p:cNvSpPr/>
          <p:nvPr/>
        </p:nvSpPr>
        <p:spPr>
          <a:xfrm flipH="false" flipV="false" rot="0">
            <a:off x="5177785" y="7526009"/>
            <a:ext cx="1467893" cy="1467893"/>
          </a:xfrm>
          <a:custGeom>
            <a:avLst/>
            <a:gdLst/>
            <a:ahLst/>
            <a:cxnLst/>
            <a:rect r="r" b="b" t="t" l="l"/>
            <a:pathLst>
              <a:path h="1467893" w="1467893">
                <a:moveTo>
                  <a:pt x="0" y="0"/>
                </a:moveTo>
                <a:lnTo>
                  <a:pt x="1467893" y="0"/>
                </a:lnTo>
                <a:lnTo>
                  <a:pt x="1467893" y="1467893"/>
                </a:lnTo>
                <a:lnTo>
                  <a:pt x="0" y="1467893"/>
                </a:lnTo>
                <a:lnTo>
                  <a:pt x="0" y="0"/>
                </a:lnTo>
                <a:close/>
              </a:path>
            </a:pathLst>
          </a:custGeom>
          <a:blipFill>
            <a:blip r:embed="rId6"/>
            <a:stretch>
              <a:fillRect l="0" t="0" r="0" b="0"/>
            </a:stretch>
          </a:blipFill>
        </p:spPr>
      </p:sp>
      <p:sp>
        <p:nvSpPr>
          <p:cNvPr name="TextBox 6" id="6"/>
          <p:cNvSpPr txBox="true"/>
          <p:nvPr/>
        </p:nvSpPr>
        <p:spPr>
          <a:xfrm rot="0">
            <a:off x="1714693" y="5511551"/>
            <a:ext cx="4343015" cy="1854452"/>
          </a:xfrm>
          <a:prstGeom prst="rect">
            <a:avLst/>
          </a:prstGeom>
        </p:spPr>
        <p:txBody>
          <a:bodyPr anchor="t" rtlCol="false" tIns="0" lIns="0" bIns="0" rIns="0">
            <a:spAutoFit/>
          </a:bodyPr>
          <a:lstStyle/>
          <a:p>
            <a:pPr algn="ctr">
              <a:lnSpc>
                <a:spcPts val="5476"/>
              </a:lnSpc>
            </a:pPr>
            <a:r>
              <a:rPr lang="en-US" sz="5704">
                <a:solidFill>
                  <a:srgbClr val="424242"/>
                </a:solidFill>
                <a:latin typeface="Glacial Indifference"/>
                <a:ea typeface="Glacial Indifference"/>
                <a:cs typeface="Glacial Indifference"/>
                <a:sym typeface="Glacial Indifference"/>
              </a:rPr>
              <a:t>PAMPANGA TECHNOPARK</a:t>
            </a:r>
          </a:p>
          <a:p>
            <a:pPr algn="ctr">
              <a:lnSpc>
                <a:spcPts val="4277"/>
              </a:lnSpc>
            </a:pPr>
            <a:r>
              <a:rPr lang="en-US" sz="1710">
                <a:solidFill>
                  <a:srgbClr val="444440"/>
                </a:solidFill>
                <a:latin typeface="B612"/>
                <a:ea typeface="B612"/>
                <a:cs typeface="B612"/>
                <a:sym typeface="B612"/>
              </a:rPr>
              <a:t>Mabalacat City, Pampanga</a:t>
            </a:r>
          </a:p>
        </p:txBody>
      </p:sp>
      <p:sp>
        <p:nvSpPr>
          <p:cNvPr name="TextBox 7" id="7"/>
          <p:cNvSpPr txBox="true"/>
          <p:nvPr/>
        </p:nvSpPr>
        <p:spPr>
          <a:xfrm rot="0">
            <a:off x="6057707" y="689930"/>
            <a:ext cx="1469455" cy="191135"/>
          </a:xfrm>
          <a:prstGeom prst="rect">
            <a:avLst/>
          </a:prstGeom>
        </p:spPr>
        <p:txBody>
          <a:bodyPr anchor="t" rtlCol="false" tIns="0" lIns="0" bIns="0" rIns="0">
            <a:spAutoFit/>
          </a:bodyPr>
          <a:lstStyle/>
          <a:p>
            <a:pPr algn="l">
              <a:lnSpc>
                <a:spcPts val="1540"/>
              </a:lnSpc>
            </a:pPr>
            <a:r>
              <a:rPr lang="en-US" sz="1100" spc="242">
                <a:solidFill>
                  <a:srgbClr val="424242"/>
                </a:solidFill>
                <a:latin typeface="Glacial Indifference"/>
                <a:ea typeface="Glacial Indifference"/>
                <a:cs typeface="Glacial Indifference"/>
                <a:sym typeface="Glacial Indifference"/>
              </a:rPr>
              <a:t>DECEMBER 2023</a:t>
            </a:r>
          </a:p>
        </p:txBody>
      </p:sp>
      <p:sp>
        <p:nvSpPr>
          <p:cNvPr name="TextBox 8" id="8"/>
          <p:cNvSpPr txBox="true"/>
          <p:nvPr/>
        </p:nvSpPr>
        <p:spPr>
          <a:xfrm rot="0">
            <a:off x="893311" y="7497434"/>
            <a:ext cx="4097858" cy="1783726"/>
          </a:xfrm>
          <a:prstGeom prst="rect">
            <a:avLst/>
          </a:prstGeom>
        </p:spPr>
        <p:txBody>
          <a:bodyPr anchor="t" rtlCol="false" tIns="0" lIns="0" bIns="0" rIns="0">
            <a:spAutoFit/>
          </a:bodyPr>
          <a:lstStyle/>
          <a:p>
            <a:pPr algn="l">
              <a:lnSpc>
                <a:spcPts val="2079"/>
              </a:lnSpc>
            </a:pPr>
            <a:r>
              <a:rPr lang="en-US" sz="1529">
                <a:solidFill>
                  <a:srgbClr val="000000"/>
                </a:solidFill>
                <a:latin typeface="Montserrat"/>
                <a:ea typeface="Montserrat"/>
                <a:cs typeface="Montserrat"/>
                <a:sym typeface="Montserrat"/>
              </a:rPr>
              <a:t>An Industrial Zone registered with the </a:t>
            </a:r>
            <a:r>
              <a:rPr lang="en-US" b="true" sz="1529">
                <a:solidFill>
                  <a:srgbClr val="000000"/>
                </a:solidFill>
                <a:latin typeface="Montserrat Medium"/>
                <a:ea typeface="Montserrat Medium"/>
                <a:cs typeface="Montserrat Medium"/>
                <a:sym typeface="Montserrat Medium"/>
              </a:rPr>
              <a:t>Board of Investments</a:t>
            </a:r>
            <a:r>
              <a:rPr lang="en-US" sz="1529">
                <a:solidFill>
                  <a:srgbClr val="000000"/>
                </a:solidFill>
                <a:latin typeface="Montserrat"/>
                <a:ea typeface="Montserrat"/>
                <a:cs typeface="Montserrat"/>
                <a:sym typeface="Montserrat"/>
              </a:rPr>
              <a:t> that offers industrial lots intended for light and medium, non-polluting industries such as electronics, automotive, consumer products, pharmaceuticals, logistics and warehousing, among others.</a:t>
            </a:r>
          </a:p>
        </p:txBody>
      </p:sp>
      <p:sp>
        <p:nvSpPr>
          <p:cNvPr name="TextBox 9" id="9"/>
          <p:cNvSpPr txBox="true"/>
          <p:nvPr/>
        </p:nvSpPr>
        <p:spPr>
          <a:xfrm rot="0">
            <a:off x="5447305" y="8984377"/>
            <a:ext cx="928854" cy="296783"/>
          </a:xfrm>
          <a:prstGeom prst="rect">
            <a:avLst/>
          </a:prstGeom>
        </p:spPr>
        <p:txBody>
          <a:bodyPr anchor="t" rtlCol="false" tIns="0" lIns="0" bIns="0" rIns="0">
            <a:spAutoFit/>
          </a:bodyPr>
          <a:lstStyle/>
          <a:p>
            <a:pPr algn="ctr">
              <a:lnSpc>
                <a:spcPts val="1196"/>
              </a:lnSpc>
            </a:pPr>
            <a:r>
              <a:rPr lang="en-US" sz="885">
                <a:solidFill>
                  <a:srgbClr val="444440"/>
                </a:solidFill>
                <a:latin typeface="B612"/>
                <a:ea typeface="B612"/>
                <a:cs typeface="B612"/>
                <a:sym typeface="B612"/>
              </a:rPr>
              <a:t>SCAN TO TAKE A VIRTUAL TOUR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812734" y="-8090648"/>
            <a:ext cx="18173248" cy="25578976"/>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grpSp>
      <p:sp>
        <p:nvSpPr>
          <p:cNvPr name="Freeform 5" id="5"/>
          <p:cNvSpPr/>
          <p:nvPr/>
        </p:nvSpPr>
        <p:spPr>
          <a:xfrm flipH="false" flipV="false" rot="0">
            <a:off x="3929885" y="1898698"/>
            <a:ext cx="3842203" cy="4603528"/>
          </a:xfrm>
          <a:custGeom>
            <a:avLst/>
            <a:gdLst/>
            <a:ahLst/>
            <a:cxnLst/>
            <a:rect r="r" b="b" t="t" l="l"/>
            <a:pathLst>
              <a:path h="4603528" w="3842203">
                <a:moveTo>
                  <a:pt x="0" y="0"/>
                </a:moveTo>
                <a:lnTo>
                  <a:pt x="3842204" y="0"/>
                </a:lnTo>
                <a:lnTo>
                  <a:pt x="3842204" y="4603528"/>
                </a:lnTo>
                <a:lnTo>
                  <a:pt x="0" y="4603528"/>
                </a:lnTo>
                <a:lnTo>
                  <a:pt x="0" y="0"/>
                </a:lnTo>
                <a:close/>
              </a:path>
            </a:pathLst>
          </a:custGeom>
          <a:blipFill>
            <a:blip r:embed="rId2"/>
            <a:stretch>
              <a:fillRect l="0" t="0" r="-33204" b="-385"/>
            </a:stretch>
          </a:blipFill>
        </p:spPr>
      </p:sp>
      <p:grpSp>
        <p:nvGrpSpPr>
          <p:cNvPr name="Group 6" id="6"/>
          <p:cNvGrpSpPr>
            <a:grpSpLocks noChangeAspect="true"/>
          </p:cNvGrpSpPr>
          <p:nvPr/>
        </p:nvGrpSpPr>
        <p:grpSpPr>
          <a:xfrm rot="0">
            <a:off x="0" y="1897"/>
            <a:ext cx="7772400" cy="929784"/>
            <a:chOff x="0" y="0"/>
            <a:chExt cx="7556297" cy="903935"/>
          </a:xfrm>
        </p:grpSpPr>
        <p:sp>
          <p:nvSpPr>
            <p:cNvPr name="Freeform 7" id="7"/>
            <p:cNvSpPr/>
            <p:nvPr/>
          </p:nvSpPr>
          <p:spPr>
            <a:xfrm flipH="false" flipV="false" rot="0">
              <a:off x="0" y="0"/>
              <a:ext cx="7555992" cy="903986"/>
            </a:xfrm>
            <a:custGeom>
              <a:avLst/>
              <a:gdLst/>
              <a:ahLst/>
              <a:cxnLst/>
              <a:rect r="r" b="b" t="t" l="l"/>
              <a:pathLst>
                <a:path h="903986" w="7555992">
                  <a:moveTo>
                    <a:pt x="0" y="0"/>
                  </a:moveTo>
                  <a:lnTo>
                    <a:pt x="0" y="903986"/>
                  </a:lnTo>
                  <a:lnTo>
                    <a:pt x="7555992" y="903986"/>
                  </a:lnTo>
                  <a:lnTo>
                    <a:pt x="7555992" y="0"/>
                  </a:lnTo>
                  <a:close/>
                </a:path>
              </a:pathLst>
            </a:custGeom>
            <a:solidFill>
              <a:srgbClr val="EDECED"/>
            </a:solidFill>
          </p:spPr>
        </p:sp>
      </p:grpSp>
      <p:sp>
        <p:nvSpPr>
          <p:cNvPr name="Freeform 8" id="8"/>
          <p:cNvSpPr/>
          <p:nvPr/>
        </p:nvSpPr>
        <p:spPr>
          <a:xfrm flipH="false" flipV="false" rot="0">
            <a:off x="0" y="7906274"/>
            <a:ext cx="1738340" cy="1932075"/>
          </a:xfrm>
          <a:custGeom>
            <a:avLst/>
            <a:gdLst/>
            <a:ahLst/>
            <a:cxnLst/>
            <a:rect r="r" b="b" t="t" l="l"/>
            <a:pathLst>
              <a:path h="1932075" w="1738340">
                <a:moveTo>
                  <a:pt x="0" y="0"/>
                </a:moveTo>
                <a:lnTo>
                  <a:pt x="1738340" y="0"/>
                </a:lnTo>
                <a:lnTo>
                  <a:pt x="1738340" y="1932075"/>
                </a:lnTo>
                <a:lnTo>
                  <a:pt x="0" y="1932075"/>
                </a:lnTo>
                <a:lnTo>
                  <a:pt x="0" y="0"/>
                </a:lnTo>
                <a:close/>
              </a:path>
            </a:pathLst>
          </a:custGeom>
          <a:blipFill>
            <a:blip r:embed="rId3"/>
            <a:stretch>
              <a:fillRect l="-30398" t="0" r="0" b="0"/>
            </a:stretch>
          </a:blipFill>
        </p:spPr>
      </p:sp>
      <p:sp>
        <p:nvSpPr>
          <p:cNvPr name="Freeform 9" id="9"/>
          <p:cNvSpPr/>
          <p:nvPr/>
        </p:nvSpPr>
        <p:spPr>
          <a:xfrm flipH="false" flipV="false" rot="0">
            <a:off x="1294902" y="7193182"/>
            <a:ext cx="1720179" cy="1457906"/>
          </a:xfrm>
          <a:custGeom>
            <a:avLst/>
            <a:gdLst/>
            <a:ahLst/>
            <a:cxnLst/>
            <a:rect r="r" b="b" t="t" l="l"/>
            <a:pathLst>
              <a:path h="1457906" w="1720179">
                <a:moveTo>
                  <a:pt x="0" y="0"/>
                </a:moveTo>
                <a:lnTo>
                  <a:pt x="1720179" y="0"/>
                </a:lnTo>
                <a:lnTo>
                  <a:pt x="1720179" y="1457906"/>
                </a:lnTo>
                <a:lnTo>
                  <a:pt x="0" y="1457906"/>
                </a:lnTo>
                <a:lnTo>
                  <a:pt x="0" y="0"/>
                </a:lnTo>
                <a:close/>
              </a:path>
            </a:pathLst>
          </a:custGeom>
          <a:blipFill>
            <a:blip r:embed="rId4"/>
            <a:stretch>
              <a:fillRect l="0" t="0" r="0" b="0"/>
            </a:stretch>
          </a:blipFill>
        </p:spPr>
      </p:sp>
      <p:sp>
        <p:nvSpPr>
          <p:cNvPr name="Freeform 10" id="10"/>
          <p:cNvSpPr/>
          <p:nvPr/>
        </p:nvSpPr>
        <p:spPr>
          <a:xfrm flipH="false" flipV="false" rot="0">
            <a:off x="-50225" y="6449602"/>
            <a:ext cx="1693330" cy="1487160"/>
          </a:xfrm>
          <a:custGeom>
            <a:avLst/>
            <a:gdLst/>
            <a:ahLst/>
            <a:cxnLst/>
            <a:rect r="r" b="b" t="t" l="l"/>
            <a:pathLst>
              <a:path h="1487160" w="1693330">
                <a:moveTo>
                  <a:pt x="0" y="0"/>
                </a:moveTo>
                <a:lnTo>
                  <a:pt x="1693330" y="0"/>
                </a:lnTo>
                <a:lnTo>
                  <a:pt x="1693330" y="1487160"/>
                </a:lnTo>
                <a:lnTo>
                  <a:pt x="0" y="1487160"/>
                </a:lnTo>
                <a:lnTo>
                  <a:pt x="0" y="0"/>
                </a:lnTo>
                <a:close/>
              </a:path>
            </a:pathLst>
          </a:custGeom>
          <a:blipFill>
            <a:blip r:embed="rId5"/>
            <a:stretch>
              <a:fillRect l="-3946" t="0" r="-431" b="0"/>
            </a:stretch>
          </a:blipFill>
        </p:spPr>
      </p:sp>
      <p:sp>
        <p:nvSpPr>
          <p:cNvPr name="Freeform 11" id="11"/>
          <p:cNvSpPr/>
          <p:nvPr/>
        </p:nvSpPr>
        <p:spPr>
          <a:xfrm flipH="false" flipV="false" rot="0">
            <a:off x="-181287" y="3113394"/>
            <a:ext cx="3386667" cy="10677"/>
          </a:xfrm>
          <a:custGeom>
            <a:avLst/>
            <a:gdLst/>
            <a:ahLst/>
            <a:cxnLst/>
            <a:rect r="r" b="b" t="t" l="l"/>
            <a:pathLst>
              <a:path h="10677" w="3386667">
                <a:moveTo>
                  <a:pt x="0" y="0"/>
                </a:moveTo>
                <a:lnTo>
                  <a:pt x="3386667" y="0"/>
                </a:lnTo>
                <a:lnTo>
                  <a:pt x="3386667" y="10676"/>
                </a:lnTo>
                <a:lnTo>
                  <a:pt x="0" y="106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91004" y="4600524"/>
            <a:ext cx="2976754" cy="8475"/>
          </a:xfrm>
          <a:custGeom>
            <a:avLst/>
            <a:gdLst/>
            <a:ahLst/>
            <a:cxnLst/>
            <a:rect r="r" b="b" t="t" l="l"/>
            <a:pathLst>
              <a:path h="8475" w="2976754">
                <a:moveTo>
                  <a:pt x="0" y="0"/>
                </a:moveTo>
                <a:lnTo>
                  <a:pt x="2976753" y="0"/>
                </a:lnTo>
                <a:lnTo>
                  <a:pt x="2976753" y="8475"/>
                </a:lnTo>
                <a:lnTo>
                  <a:pt x="0" y="84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92893" y="1036262"/>
            <a:ext cx="6341028" cy="781303"/>
          </a:xfrm>
          <a:custGeom>
            <a:avLst/>
            <a:gdLst/>
            <a:ahLst/>
            <a:cxnLst/>
            <a:rect r="r" b="b" t="t" l="l"/>
            <a:pathLst>
              <a:path h="781303" w="6341028">
                <a:moveTo>
                  <a:pt x="0" y="0"/>
                </a:moveTo>
                <a:lnTo>
                  <a:pt x="6341028" y="0"/>
                </a:lnTo>
                <a:lnTo>
                  <a:pt x="6341028" y="781302"/>
                </a:lnTo>
                <a:lnTo>
                  <a:pt x="0" y="781302"/>
                </a:lnTo>
                <a:lnTo>
                  <a:pt x="0" y="0"/>
                </a:lnTo>
                <a:close/>
              </a:path>
            </a:pathLst>
          </a:custGeom>
          <a:blipFill>
            <a:blip r:embed="rId10"/>
            <a:stretch>
              <a:fillRect l="0" t="0" r="0" b="0"/>
            </a:stretch>
          </a:blipFill>
        </p:spPr>
      </p:sp>
      <p:grpSp>
        <p:nvGrpSpPr>
          <p:cNvPr name="Group 14" id="14"/>
          <p:cNvGrpSpPr>
            <a:grpSpLocks noChangeAspect="true"/>
          </p:cNvGrpSpPr>
          <p:nvPr/>
        </p:nvGrpSpPr>
        <p:grpSpPr>
          <a:xfrm rot="0">
            <a:off x="385917" y="3354843"/>
            <a:ext cx="35073" cy="35073"/>
            <a:chOff x="0" y="0"/>
            <a:chExt cx="57099" cy="57099"/>
          </a:xfrm>
        </p:grpSpPr>
        <p:sp>
          <p:nvSpPr>
            <p:cNvPr name="Freeform 15" id="15"/>
            <p:cNvSpPr/>
            <p:nvPr/>
          </p:nvSpPr>
          <p:spPr>
            <a:xfrm flipH="false" flipV="false" rot="0">
              <a:off x="0" y="0"/>
              <a:ext cx="57150" cy="57150"/>
            </a:xfrm>
            <a:custGeom>
              <a:avLst/>
              <a:gdLst/>
              <a:ahLst/>
              <a:cxnLst/>
              <a:rect r="r" b="b" t="t" l="l"/>
              <a:pathLst>
                <a:path h="57150" w="57150">
                  <a:moveTo>
                    <a:pt x="57150" y="28575"/>
                  </a:moveTo>
                  <a:cubicBezTo>
                    <a:pt x="57150" y="32385"/>
                    <a:pt x="56388" y="35941"/>
                    <a:pt x="54991" y="39497"/>
                  </a:cubicBezTo>
                  <a:cubicBezTo>
                    <a:pt x="53594" y="43053"/>
                    <a:pt x="51435" y="46101"/>
                    <a:pt x="48768" y="48768"/>
                  </a:cubicBezTo>
                  <a:cubicBezTo>
                    <a:pt x="46101" y="51435"/>
                    <a:pt x="43053" y="53467"/>
                    <a:pt x="39497" y="54991"/>
                  </a:cubicBezTo>
                  <a:cubicBezTo>
                    <a:pt x="35941" y="56515"/>
                    <a:pt x="32385" y="57150"/>
                    <a:pt x="28575" y="57150"/>
                  </a:cubicBezTo>
                  <a:cubicBezTo>
                    <a:pt x="24765" y="57150"/>
                    <a:pt x="21209" y="56388"/>
                    <a:pt x="17653" y="54991"/>
                  </a:cubicBezTo>
                  <a:cubicBezTo>
                    <a:pt x="14097" y="53594"/>
                    <a:pt x="11049" y="51435"/>
                    <a:pt x="8382" y="48768"/>
                  </a:cubicBezTo>
                  <a:cubicBezTo>
                    <a:pt x="5715" y="46101"/>
                    <a:pt x="3683" y="43053"/>
                    <a:pt x="2159" y="39497"/>
                  </a:cubicBezTo>
                  <a:cubicBezTo>
                    <a:pt x="635" y="35941"/>
                    <a:pt x="0" y="32385"/>
                    <a:pt x="0" y="28575"/>
                  </a:cubicBezTo>
                  <a:cubicBezTo>
                    <a:pt x="0" y="24765"/>
                    <a:pt x="762" y="21209"/>
                    <a:pt x="2159" y="17653"/>
                  </a:cubicBezTo>
                  <a:cubicBezTo>
                    <a:pt x="3556" y="14097"/>
                    <a:pt x="5715" y="11049"/>
                    <a:pt x="8382" y="8382"/>
                  </a:cubicBezTo>
                  <a:cubicBezTo>
                    <a:pt x="11049" y="5715"/>
                    <a:pt x="14097" y="3683"/>
                    <a:pt x="17653" y="2159"/>
                  </a:cubicBezTo>
                  <a:cubicBezTo>
                    <a:pt x="21209" y="635"/>
                    <a:pt x="24765" y="0"/>
                    <a:pt x="28575" y="0"/>
                  </a:cubicBezTo>
                  <a:cubicBezTo>
                    <a:pt x="32385" y="0"/>
                    <a:pt x="35941" y="762"/>
                    <a:pt x="39497" y="2159"/>
                  </a:cubicBezTo>
                  <a:cubicBezTo>
                    <a:pt x="43053" y="3556"/>
                    <a:pt x="46101" y="5715"/>
                    <a:pt x="48768" y="8382"/>
                  </a:cubicBezTo>
                  <a:cubicBezTo>
                    <a:pt x="51435" y="11049"/>
                    <a:pt x="53467" y="14097"/>
                    <a:pt x="54991" y="17653"/>
                  </a:cubicBezTo>
                  <a:cubicBezTo>
                    <a:pt x="56515" y="21209"/>
                    <a:pt x="57150" y="24765"/>
                    <a:pt x="57150" y="28575"/>
                  </a:cubicBezTo>
                  <a:close/>
                </a:path>
              </a:pathLst>
            </a:custGeom>
            <a:solidFill>
              <a:srgbClr val="000000"/>
            </a:solidFill>
          </p:spPr>
        </p:sp>
      </p:grpSp>
      <p:grpSp>
        <p:nvGrpSpPr>
          <p:cNvPr name="Group 16" id="16"/>
          <p:cNvGrpSpPr>
            <a:grpSpLocks noChangeAspect="true"/>
          </p:cNvGrpSpPr>
          <p:nvPr/>
        </p:nvGrpSpPr>
        <p:grpSpPr>
          <a:xfrm rot="0">
            <a:off x="403453" y="3784140"/>
            <a:ext cx="35073" cy="35073"/>
            <a:chOff x="0" y="0"/>
            <a:chExt cx="57099" cy="57099"/>
          </a:xfrm>
        </p:grpSpPr>
        <p:sp>
          <p:nvSpPr>
            <p:cNvPr name="Freeform 17" id="17"/>
            <p:cNvSpPr/>
            <p:nvPr/>
          </p:nvSpPr>
          <p:spPr>
            <a:xfrm flipH="false" flipV="false" rot="0">
              <a:off x="0" y="0"/>
              <a:ext cx="57150" cy="57150"/>
            </a:xfrm>
            <a:custGeom>
              <a:avLst/>
              <a:gdLst/>
              <a:ahLst/>
              <a:cxnLst/>
              <a:rect r="r" b="b" t="t" l="l"/>
              <a:pathLst>
                <a:path h="57150" w="57150">
                  <a:moveTo>
                    <a:pt x="57150" y="28575"/>
                  </a:moveTo>
                  <a:cubicBezTo>
                    <a:pt x="57150" y="32385"/>
                    <a:pt x="56388" y="35941"/>
                    <a:pt x="54991" y="39497"/>
                  </a:cubicBezTo>
                  <a:cubicBezTo>
                    <a:pt x="53594" y="43053"/>
                    <a:pt x="51435" y="46101"/>
                    <a:pt x="48768" y="48768"/>
                  </a:cubicBezTo>
                  <a:cubicBezTo>
                    <a:pt x="46101" y="51435"/>
                    <a:pt x="43053" y="53467"/>
                    <a:pt x="39497" y="54991"/>
                  </a:cubicBezTo>
                  <a:cubicBezTo>
                    <a:pt x="35941" y="56515"/>
                    <a:pt x="32385" y="57150"/>
                    <a:pt x="28575" y="57150"/>
                  </a:cubicBezTo>
                  <a:cubicBezTo>
                    <a:pt x="24765" y="57150"/>
                    <a:pt x="21209" y="56388"/>
                    <a:pt x="17653" y="54991"/>
                  </a:cubicBezTo>
                  <a:cubicBezTo>
                    <a:pt x="14097" y="53594"/>
                    <a:pt x="11049" y="51435"/>
                    <a:pt x="8382" y="48768"/>
                  </a:cubicBezTo>
                  <a:cubicBezTo>
                    <a:pt x="5715" y="46101"/>
                    <a:pt x="3683" y="43053"/>
                    <a:pt x="2159" y="39497"/>
                  </a:cubicBezTo>
                  <a:cubicBezTo>
                    <a:pt x="635" y="35941"/>
                    <a:pt x="0" y="32385"/>
                    <a:pt x="0" y="28575"/>
                  </a:cubicBezTo>
                  <a:cubicBezTo>
                    <a:pt x="0" y="24765"/>
                    <a:pt x="762" y="21209"/>
                    <a:pt x="2159" y="17653"/>
                  </a:cubicBezTo>
                  <a:cubicBezTo>
                    <a:pt x="3556" y="14097"/>
                    <a:pt x="5715" y="11049"/>
                    <a:pt x="8382" y="8382"/>
                  </a:cubicBezTo>
                  <a:cubicBezTo>
                    <a:pt x="11049" y="5715"/>
                    <a:pt x="14097" y="3683"/>
                    <a:pt x="17653" y="2159"/>
                  </a:cubicBezTo>
                  <a:cubicBezTo>
                    <a:pt x="21209" y="635"/>
                    <a:pt x="24765" y="0"/>
                    <a:pt x="28575" y="0"/>
                  </a:cubicBezTo>
                  <a:cubicBezTo>
                    <a:pt x="32385" y="0"/>
                    <a:pt x="35941" y="762"/>
                    <a:pt x="39497" y="2159"/>
                  </a:cubicBezTo>
                  <a:cubicBezTo>
                    <a:pt x="43053" y="3556"/>
                    <a:pt x="46101" y="5715"/>
                    <a:pt x="48768" y="8382"/>
                  </a:cubicBezTo>
                  <a:cubicBezTo>
                    <a:pt x="51435" y="11049"/>
                    <a:pt x="53467" y="14097"/>
                    <a:pt x="54991" y="17653"/>
                  </a:cubicBezTo>
                  <a:cubicBezTo>
                    <a:pt x="56515" y="21209"/>
                    <a:pt x="57150" y="24765"/>
                    <a:pt x="57150" y="28575"/>
                  </a:cubicBezTo>
                  <a:close/>
                </a:path>
              </a:pathLst>
            </a:custGeom>
            <a:solidFill>
              <a:srgbClr val="000000"/>
            </a:solidFill>
          </p:spPr>
        </p:sp>
      </p:grpSp>
      <p:sp>
        <p:nvSpPr>
          <p:cNvPr name="Freeform 18" id="18"/>
          <p:cNvSpPr/>
          <p:nvPr/>
        </p:nvSpPr>
        <p:spPr>
          <a:xfrm flipH="false" flipV="false" rot="0">
            <a:off x="740202" y="154000"/>
            <a:ext cx="534377" cy="530504"/>
          </a:xfrm>
          <a:custGeom>
            <a:avLst/>
            <a:gdLst/>
            <a:ahLst/>
            <a:cxnLst/>
            <a:rect r="r" b="b" t="t" l="l"/>
            <a:pathLst>
              <a:path h="530504" w="534377">
                <a:moveTo>
                  <a:pt x="0" y="0"/>
                </a:moveTo>
                <a:lnTo>
                  <a:pt x="534377" y="0"/>
                </a:lnTo>
                <a:lnTo>
                  <a:pt x="534377" y="530505"/>
                </a:lnTo>
                <a:lnTo>
                  <a:pt x="0" y="530505"/>
                </a:lnTo>
                <a:lnTo>
                  <a:pt x="0" y="0"/>
                </a:lnTo>
                <a:close/>
              </a:path>
            </a:pathLst>
          </a:custGeom>
          <a:blipFill>
            <a:blip r:embed="rId11"/>
            <a:stretch>
              <a:fillRect l="-69163" t="-214611" r="-68439" b="-203749"/>
            </a:stretch>
          </a:blipFill>
        </p:spPr>
      </p:sp>
      <p:sp>
        <p:nvSpPr>
          <p:cNvPr name="TextBox 19" id="19"/>
          <p:cNvSpPr txBox="true"/>
          <p:nvPr/>
        </p:nvSpPr>
        <p:spPr>
          <a:xfrm rot="0">
            <a:off x="3066746" y="8944511"/>
            <a:ext cx="3983886" cy="644430"/>
          </a:xfrm>
          <a:prstGeom prst="rect">
            <a:avLst/>
          </a:prstGeom>
        </p:spPr>
        <p:txBody>
          <a:bodyPr anchor="t" rtlCol="false" tIns="0" lIns="0" bIns="0" rIns="0">
            <a:spAutoFit/>
          </a:bodyPr>
          <a:lstStyle/>
          <a:p>
            <a:pPr algn="just">
              <a:lnSpc>
                <a:spcPts val="1798"/>
              </a:lnSpc>
            </a:pPr>
            <a:r>
              <a:rPr lang="en-US" sz="1292">
                <a:solidFill>
                  <a:srgbClr val="000000"/>
                </a:solidFill>
                <a:latin typeface="Montserrat"/>
                <a:ea typeface="Montserrat"/>
                <a:cs typeface="Montserrat"/>
                <a:sym typeface="Montserrat"/>
              </a:rPr>
              <a:t>Pampanga Technopark is strategically located near major facilities such as Clark International Airport and Subic Bay International Terminal. </a:t>
            </a:r>
          </a:p>
        </p:txBody>
      </p:sp>
      <p:sp>
        <p:nvSpPr>
          <p:cNvPr name="TextBox 20" id="20"/>
          <p:cNvSpPr txBox="true"/>
          <p:nvPr/>
        </p:nvSpPr>
        <p:spPr>
          <a:xfrm rot="0">
            <a:off x="3174501" y="7225522"/>
            <a:ext cx="3820659" cy="1130468"/>
          </a:xfrm>
          <a:prstGeom prst="rect">
            <a:avLst/>
          </a:prstGeom>
        </p:spPr>
        <p:txBody>
          <a:bodyPr anchor="t" rtlCol="false" tIns="0" lIns="0" bIns="0" rIns="0">
            <a:spAutoFit/>
          </a:bodyPr>
          <a:lstStyle/>
          <a:p>
            <a:pPr algn="just">
              <a:lnSpc>
                <a:spcPts val="1545"/>
              </a:lnSpc>
            </a:pPr>
            <a:r>
              <a:rPr lang="en-US" sz="1111">
                <a:solidFill>
                  <a:srgbClr val="000000"/>
                </a:solidFill>
                <a:latin typeface="Montserrat"/>
                <a:ea typeface="Montserrat"/>
                <a:cs typeface="Montserrat"/>
                <a:sym typeface="Montserrat"/>
              </a:rPr>
              <a:t>Mabalacat City is one of the biggest transportation hubs in Luzon with major road networks, like NLEX and SCTEX, cutting across the region. The North-South Commuter Railway project by the DPWH that will soon connect the existing Tutuban station to Clark, will contribute to the city's economic progress.</a:t>
            </a:r>
          </a:p>
        </p:txBody>
      </p:sp>
      <p:sp>
        <p:nvSpPr>
          <p:cNvPr name="TextBox 21" id="21"/>
          <p:cNvSpPr txBox="true"/>
          <p:nvPr/>
        </p:nvSpPr>
        <p:spPr>
          <a:xfrm rot="0">
            <a:off x="3066746" y="8622513"/>
            <a:ext cx="3355600" cy="233848"/>
          </a:xfrm>
          <a:prstGeom prst="rect">
            <a:avLst/>
          </a:prstGeom>
        </p:spPr>
        <p:txBody>
          <a:bodyPr anchor="t" rtlCol="false" tIns="0" lIns="0" bIns="0" rIns="0">
            <a:spAutoFit/>
          </a:bodyPr>
          <a:lstStyle/>
          <a:p>
            <a:pPr algn="l">
              <a:lnSpc>
                <a:spcPts val="1944"/>
              </a:lnSpc>
            </a:pPr>
            <a:r>
              <a:rPr lang="en-US" b="true" sz="1389" i="true">
                <a:solidFill>
                  <a:srgbClr val="000000"/>
                </a:solidFill>
                <a:latin typeface="Glacial Indifference Bold Italics"/>
                <a:ea typeface="Glacial Indifference Bold Italics"/>
                <a:cs typeface="Glacial Indifference Bold Italics"/>
                <a:sym typeface="Glacial Indifference Bold Italics"/>
              </a:rPr>
              <a:t>Gateway to International Market</a:t>
            </a:r>
          </a:p>
        </p:txBody>
      </p:sp>
      <p:sp>
        <p:nvSpPr>
          <p:cNvPr name="TextBox 22" id="22"/>
          <p:cNvSpPr txBox="true"/>
          <p:nvPr/>
        </p:nvSpPr>
        <p:spPr>
          <a:xfrm rot="0">
            <a:off x="3174501" y="6895337"/>
            <a:ext cx="2937516" cy="238783"/>
          </a:xfrm>
          <a:prstGeom prst="rect">
            <a:avLst/>
          </a:prstGeom>
        </p:spPr>
        <p:txBody>
          <a:bodyPr anchor="t" rtlCol="false" tIns="0" lIns="0" bIns="0" rIns="0">
            <a:spAutoFit/>
          </a:bodyPr>
          <a:lstStyle/>
          <a:p>
            <a:pPr algn="l">
              <a:lnSpc>
                <a:spcPts val="1901"/>
              </a:lnSpc>
            </a:pPr>
            <a:r>
              <a:rPr lang="en-US" b="true" sz="1357" i="true">
                <a:solidFill>
                  <a:srgbClr val="000000"/>
                </a:solidFill>
                <a:latin typeface="Glacial Indifference Bold Italics"/>
                <a:ea typeface="Glacial Indifference Bold Italics"/>
                <a:cs typeface="Glacial Indifference Bold Italics"/>
                <a:sym typeface="Glacial Indifference Bold Italics"/>
              </a:rPr>
              <a:t>Accessible via Major Thoroughfares</a:t>
            </a:r>
          </a:p>
        </p:txBody>
      </p:sp>
      <p:sp>
        <p:nvSpPr>
          <p:cNvPr name="TextBox 23" id="23"/>
          <p:cNvSpPr txBox="true"/>
          <p:nvPr/>
        </p:nvSpPr>
        <p:spPr>
          <a:xfrm rot="0">
            <a:off x="276441" y="1788989"/>
            <a:ext cx="1461898" cy="273120"/>
          </a:xfrm>
          <a:prstGeom prst="rect">
            <a:avLst/>
          </a:prstGeom>
        </p:spPr>
        <p:txBody>
          <a:bodyPr anchor="t" rtlCol="false" tIns="0" lIns="0" bIns="0" rIns="0">
            <a:spAutoFit/>
          </a:bodyPr>
          <a:lstStyle/>
          <a:p>
            <a:pPr algn="l">
              <a:lnSpc>
                <a:spcPts val="2246"/>
              </a:lnSpc>
            </a:pPr>
            <a:r>
              <a:rPr lang="en-US" sz="1604" spc="380">
                <a:solidFill>
                  <a:srgbClr val="222222"/>
                </a:solidFill>
                <a:latin typeface="Glacial Indifference"/>
                <a:ea typeface="Glacial Indifference"/>
                <a:cs typeface="Glacial Indifference"/>
                <a:sym typeface="Glacial Indifference"/>
              </a:rPr>
              <a:t>INDUSTRIAL</a:t>
            </a:r>
          </a:p>
        </p:txBody>
      </p:sp>
      <p:sp>
        <p:nvSpPr>
          <p:cNvPr name="TextBox 24" id="24"/>
          <p:cNvSpPr txBox="true"/>
          <p:nvPr/>
        </p:nvSpPr>
        <p:spPr>
          <a:xfrm rot="0">
            <a:off x="276441" y="2831556"/>
            <a:ext cx="2241863" cy="434632"/>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SELLING PRICE</a:t>
            </a:r>
          </a:p>
          <a:p>
            <a:pPr algn="l">
              <a:lnSpc>
                <a:spcPts val="1265"/>
              </a:lnSpc>
            </a:pPr>
            <a:r>
              <a:rPr lang="en-US" b="true" sz="900">
                <a:solidFill>
                  <a:srgbClr val="000000"/>
                </a:solidFill>
                <a:latin typeface="Montserrat Medium"/>
                <a:ea typeface="Montserrat Medium"/>
                <a:cs typeface="Montserrat Medium"/>
                <a:sym typeface="Montserrat Medium"/>
              </a:rPr>
              <a:t>PHASE 2</a:t>
            </a:r>
          </a:p>
        </p:txBody>
      </p:sp>
      <p:sp>
        <p:nvSpPr>
          <p:cNvPr name="TextBox 25" id="25"/>
          <p:cNvSpPr txBox="true"/>
          <p:nvPr/>
        </p:nvSpPr>
        <p:spPr>
          <a:xfrm rot="0">
            <a:off x="304082" y="4316538"/>
            <a:ext cx="2415930" cy="273685"/>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AVAILABLE LOTS</a:t>
            </a:r>
          </a:p>
        </p:txBody>
      </p:sp>
      <p:sp>
        <p:nvSpPr>
          <p:cNvPr name="TextBox 26" id="26"/>
          <p:cNvSpPr txBox="true"/>
          <p:nvPr/>
        </p:nvSpPr>
        <p:spPr>
          <a:xfrm rot="0">
            <a:off x="1455517" y="168916"/>
            <a:ext cx="2426303" cy="494773"/>
          </a:xfrm>
          <a:prstGeom prst="rect">
            <a:avLst/>
          </a:prstGeom>
        </p:spPr>
        <p:txBody>
          <a:bodyPr anchor="t" rtlCol="false" tIns="0" lIns="0" bIns="0" rIns="0">
            <a:spAutoFit/>
          </a:bodyPr>
          <a:lstStyle/>
          <a:p>
            <a:pPr algn="l">
              <a:lnSpc>
                <a:spcPts val="1374"/>
              </a:lnSpc>
            </a:pPr>
            <a:r>
              <a:rPr lang="en-US" sz="1018">
                <a:solidFill>
                  <a:srgbClr val="000000"/>
                </a:solidFill>
                <a:latin typeface="B612"/>
                <a:ea typeface="B612"/>
                <a:cs typeface="B612"/>
                <a:sym typeface="B612"/>
              </a:rPr>
              <a:t>For inquiries, kindly email:</a:t>
            </a:r>
          </a:p>
          <a:p>
            <a:pPr algn="l">
              <a:lnSpc>
                <a:spcPts val="1374"/>
              </a:lnSpc>
            </a:pPr>
            <a:r>
              <a:rPr lang="en-US" sz="1018">
                <a:solidFill>
                  <a:srgbClr val="000000"/>
                </a:solidFill>
                <a:latin typeface="B612"/>
                <a:ea typeface="B612"/>
                <a:cs typeface="B612"/>
                <a:sym typeface="B612"/>
              </a:rPr>
              <a:t>peregrino.mae@ayalalandpremier.</a:t>
            </a:r>
            <a:r>
              <a:rPr lang="en-US" sz="1018">
                <a:solidFill>
                  <a:srgbClr val="000000"/>
                </a:solidFill>
                <a:latin typeface="B612"/>
                <a:ea typeface="B612"/>
                <a:cs typeface="B612"/>
                <a:sym typeface="B612"/>
              </a:rPr>
              <a:t>com </a:t>
            </a:r>
          </a:p>
          <a:p>
            <a:pPr algn="l">
              <a:lnSpc>
                <a:spcPts val="1374"/>
              </a:lnSpc>
            </a:pPr>
            <a:r>
              <a:rPr lang="en-US" sz="1018">
                <a:solidFill>
                  <a:srgbClr val="000000"/>
                </a:solidFill>
                <a:latin typeface="B612"/>
                <a:ea typeface="B612"/>
                <a:cs typeface="B612"/>
                <a:sym typeface="B612"/>
              </a:rPr>
              <a:t>mae.ayalalandpremier@gmail.com</a:t>
            </a:r>
          </a:p>
        </p:txBody>
      </p:sp>
      <p:sp>
        <p:nvSpPr>
          <p:cNvPr name="TextBox 27" id="27"/>
          <p:cNvSpPr txBox="true"/>
          <p:nvPr/>
        </p:nvSpPr>
        <p:spPr>
          <a:xfrm rot="0">
            <a:off x="247617" y="5036131"/>
            <a:ext cx="497616" cy="154820"/>
          </a:xfrm>
          <a:prstGeom prst="rect">
            <a:avLst/>
          </a:prstGeom>
        </p:spPr>
        <p:txBody>
          <a:bodyPr anchor="t" rtlCol="false" tIns="0" lIns="0" bIns="0" rIns="0">
            <a:spAutoFit/>
          </a:bodyPr>
          <a:lstStyle/>
          <a:p>
            <a:pPr algn="l">
              <a:lnSpc>
                <a:spcPts val="1253"/>
              </a:lnSpc>
            </a:pPr>
            <a:r>
              <a:rPr lang="en-US" sz="949">
                <a:solidFill>
                  <a:srgbClr val="000000"/>
                </a:solidFill>
                <a:latin typeface="Montserrat"/>
                <a:ea typeface="Montserrat"/>
                <a:cs typeface="Montserrat"/>
                <a:sym typeface="Montserrat"/>
              </a:rPr>
              <a:t>Block 16</a:t>
            </a:r>
          </a:p>
        </p:txBody>
      </p:sp>
      <p:sp>
        <p:nvSpPr>
          <p:cNvPr name="TextBox 28" id="28"/>
          <p:cNvSpPr txBox="true"/>
          <p:nvPr/>
        </p:nvSpPr>
        <p:spPr>
          <a:xfrm rot="0">
            <a:off x="1958237" y="5120002"/>
            <a:ext cx="19774" cy="98679"/>
          </a:xfrm>
          <a:prstGeom prst="rect">
            <a:avLst/>
          </a:prstGeom>
        </p:spPr>
        <p:txBody>
          <a:bodyPr anchor="t" rtlCol="false" tIns="0" lIns="0" bIns="0" rIns="0">
            <a:spAutoFit/>
          </a:bodyPr>
          <a:lstStyle/>
          <a:p>
            <a:pPr algn="l">
              <a:lnSpc>
                <a:spcPts val="769"/>
              </a:lnSpc>
            </a:pPr>
            <a:r>
              <a:rPr lang="en-US" sz="582" i="true">
                <a:solidFill>
                  <a:srgbClr val="000000"/>
                </a:solidFill>
                <a:latin typeface="Montserrat Italics"/>
                <a:ea typeface="Montserrat Italics"/>
                <a:cs typeface="Montserrat Italics"/>
                <a:sym typeface="Montserrat Italics"/>
              </a:rPr>
              <a:t> </a:t>
            </a:r>
          </a:p>
        </p:txBody>
      </p:sp>
      <p:sp>
        <p:nvSpPr>
          <p:cNvPr name="TextBox 29" id="29"/>
          <p:cNvSpPr txBox="true"/>
          <p:nvPr/>
        </p:nvSpPr>
        <p:spPr>
          <a:xfrm rot="0">
            <a:off x="1294902" y="5019675"/>
            <a:ext cx="504550" cy="171276"/>
          </a:xfrm>
          <a:prstGeom prst="rect">
            <a:avLst/>
          </a:prstGeom>
        </p:spPr>
        <p:txBody>
          <a:bodyPr anchor="t" rtlCol="false" tIns="0" lIns="0" bIns="0" rIns="0">
            <a:spAutoFit/>
          </a:bodyPr>
          <a:lstStyle/>
          <a:p>
            <a:pPr algn="l">
              <a:lnSpc>
                <a:spcPts val="1395"/>
              </a:lnSpc>
            </a:pPr>
            <a:r>
              <a:rPr lang="en-US" sz="1057">
                <a:solidFill>
                  <a:srgbClr val="000000"/>
                </a:solidFill>
                <a:latin typeface="Montserrat"/>
                <a:ea typeface="Montserrat"/>
                <a:cs typeface="Montserrat"/>
                <a:sym typeface="Montserrat"/>
              </a:rPr>
              <a:t>Block 6</a:t>
            </a:r>
          </a:p>
        </p:txBody>
      </p:sp>
      <p:sp>
        <p:nvSpPr>
          <p:cNvPr name="TextBox 30" id="30"/>
          <p:cNvSpPr txBox="true"/>
          <p:nvPr/>
        </p:nvSpPr>
        <p:spPr>
          <a:xfrm rot="0">
            <a:off x="2770569" y="5118645"/>
            <a:ext cx="19774" cy="98679"/>
          </a:xfrm>
          <a:prstGeom prst="rect">
            <a:avLst/>
          </a:prstGeom>
        </p:spPr>
        <p:txBody>
          <a:bodyPr anchor="t" rtlCol="false" tIns="0" lIns="0" bIns="0" rIns="0">
            <a:spAutoFit/>
          </a:bodyPr>
          <a:lstStyle/>
          <a:p>
            <a:pPr algn="l">
              <a:lnSpc>
                <a:spcPts val="769"/>
              </a:lnSpc>
            </a:pPr>
            <a:r>
              <a:rPr lang="en-US" sz="582">
                <a:solidFill>
                  <a:srgbClr val="000000"/>
                </a:solidFill>
                <a:latin typeface="Montserrat"/>
                <a:ea typeface="Montserrat"/>
                <a:cs typeface="Montserrat"/>
                <a:sym typeface="Montserrat"/>
              </a:rPr>
              <a:t> </a:t>
            </a:r>
          </a:p>
        </p:txBody>
      </p:sp>
      <p:sp>
        <p:nvSpPr>
          <p:cNvPr name="TextBox 31" id="31"/>
          <p:cNvSpPr txBox="true"/>
          <p:nvPr/>
        </p:nvSpPr>
        <p:spPr>
          <a:xfrm rot="0">
            <a:off x="1282587" y="5540345"/>
            <a:ext cx="501809" cy="171276"/>
          </a:xfrm>
          <a:prstGeom prst="rect">
            <a:avLst/>
          </a:prstGeom>
        </p:spPr>
        <p:txBody>
          <a:bodyPr anchor="t" rtlCol="false" tIns="0" lIns="0" bIns="0" rIns="0">
            <a:spAutoFit/>
          </a:bodyPr>
          <a:lstStyle/>
          <a:p>
            <a:pPr algn="l">
              <a:lnSpc>
                <a:spcPts val="1395"/>
              </a:lnSpc>
            </a:pPr>
            <a:r>
              <a:rPr lang="en-US" sz="1057">
                <a:solidFill>
                  <a:srgbClr val="000000"/>
                </a:solidFill>
                <a:latin typeface="Montserrat"/>
                <a:ea typeface="Montserrat"/>
                <a:cs typeface="Montserrat"/>
                <a:sym typeface="Montserrat"/>
              </a:rPr>
              <a:t>Block 7</a:t>
            </a:r>
          </a:p>
        </p:txBody>
      </p:sp>
      <p:sp>
        <p:nvSpPr>
          <p:cNvPr name="TextBox 32" id="32"/>
          <p:cNvSpPr txBox="true"/>
          <p:nvPr/>
        </p:nvSpPr>
        <p:spPr>
          <a:xfrm rot="0">
            <a:off x="2770569" y="5451830"/>
            <a:ext cx="19774" cy="98679"/>
          </a:xfrm>
          <a:prstGeom prst="rect">
            <a:avLst/>
          </a:prstGeom>
        </p:spPr>
        <p:txBody>
          <a:bodyPr anchor="t" rtlCol="false" tIns="0" lIns="0" bIns="0" rIns="0">
            <a:spAutoFit/>
          </a:bodyPr>
          <a:lstStyle/>
          <a:p>
            <a:pPr algn="l">
              <a:lnSpc>
                <a:spcPts val="769"/>
              </a:lnSpc>
            </a:pPr>
            <a:r>
              <a:rPr lang="en-US" sz="582" i="true">
                <a:solidFill>
                  <a:srgbClr val="000000"/>
                </a:solidFill>
                <a:latin typeface="Montserrat Italics"/>
                <a:ea typeface="Montserrat Italics"/>
                <a:cs typeface="Montserrat Italics"/>
                <a:sym typeface="Montserrat Italics"/>
              </a:rPr>
              <a:t> </a:t>
            </a:r>
          </a:p>
        </p:txBody>
      </p:sp>
      <p:sp>
        <p:nvSpPr>
          <p:cNvPr name="TextBox 33" id="33"/>
          <p:cNvSpPr txBox="true"/>
          <p:nvPr/>
        </p:nvSpPr>
        <p:spPr>
          <a:xfrm rot="0">
            <a:off x="2518304" y="5000625"/>
            <a:ext cx="1096885" cy="957884"/>
          </a:xfrm>
          <a:prstGeom prst="rect">
            <a:avLst/>
          </a:prstGeom>
        </p:spPr>
        <p:txBody>
          <a:bodyPr anchor="t" rtlCol="false" tIns="0" lIns="0" bIns="0" rIns="0">
            <a:spAutoFit/>
          </a:bodyPr>
          <a:lstStyle/>
          <a:p>
            <a:pPr algn="l">
              <a:lnSpc>
                <a:spcPts val="1536"/>
              </a:lnSpc>
            </a:pPr>
            <a:r>
              <a:rPr lang="en-US" sz="1097">
                <a:solidFill>
                  <a:srgbClr val="000000"/>
                </a:solidFill>
                <a:latin typeface="Montserrat"/>
                <a:ea typeface="Montserrat"/>
                <a:cs typeface="Montserrat"/>
                <a:sym typeface="Montserrat"/>
              </a:rPr>
              <a:t>Block 8</a:t>
            </a:r>
          </a:p>
          <a:p>
            <a:pPr algn="l">
              <a:lnSpc>
                <a:spcPts val="1273"/>
              </a:lnSpc>
            </a:pPr>
            <a:r>
              <a:rPr lang="en-US" sz="948" i="true">
                <a:solidFill>
                  <a:srgbClr val="000000"/>
                </a:solidFill>
                <a:latin typeface="Montserrat Italics"/>
                <a:ea typeface="Montserrat Italics"/>
                <a:cs typeface="Montserrat Italics"/>
                <a:sym typeface="Montserrat Italics"/>
              </a:rPr>
              <a:t> Lot 8: 9,716 sqm  Lot 9: 10,180 sqm  Lot 10: 10,185 sqm  Lot 11: 11,295 sqm  Lot 12: 9,404 sqm</a:t>
            </a:r>
          </a:p>
        </p:txBody>
      </p:sp>
      <p:sp>
        <p:nvSpPr>
          <p:cNvPr name="TextBox 34" id="34"/>
          <p:cNvSpPr txBox="true"/>
          <p:nvPr/>
        </p:nvSpPr>
        <p:spPr>
          <a:xfrm rot="0">
            <a:off x="227121" y="5171901"/>
            <a:ext cx="1002556" cy="152435"/>
          </a:xfrm>
          <a:prstGeom prst="rect">
            <a:avLst/>
          </a:prstGeom>
        </p:spPr>
        <p:txBody>
          <a:bodyPr anchor="t" rtlCol="false" tIns="0" lIns="0" bIns="0" rIns="0">
            <a:spAutoFit/>
          </a:bodyPr>
          <a:lstStyle/>
          <a:p>
            <a:pPr algn="l">
              <a:lnSpc>
                <a:spcPts val="1220"/>
              </a:lnSpc>
            </a:pPr>
            <a:r>
              <a:rPr lang="en-US" sz="871" i="true">
                <a:solidFill>
                  <a:srgbClr val="000000"/>
                </a:solidFill>
                <a:latin typeface="Montserrat Italics"/>
                <a:ea typeface="Montserrat Italics"/>
                <a:cs typeface="Montserrat Italics"/>
                <a:sym typeface="Montserrat Italics"/>
              </a:rPr>
              <a:t>Lot10:10,228 sqm</a:t>
            </a:r>
          </a:p>
        </p:txBody>
      </p:sp>
      <p:sp>
        <p:nvSpPr>
          <p:cNvPr name="TextBox 35" id="35"/>
          <p:cNvSpPr txBox="true"/>
          <p:nvPr/>
        </p:nvSpPr>
        <p:spPr>
          <a:xfrm rot="0">
            <a:off x="1294902" y="5179521"/>
            <a:ext cx="978988" cy="158738"/>
          </a:xfrm>
          <a:prstGeom prst="rect">
            <a:avLst/>
          </a:prstGeom>
        </p:spPr>
        <p:txBody>
          <a:bodyPr anchor="t" rtlCol="false" tIns="0" lIns="0" bIns="0" rIns="0">
            <a:spAutoFit/>
          </a:bodyPr>
          <a:lstStyle/>
          <a:p>
            <a:pPr algn="l">
              <a:lnSpc>
                <a:spcPts val="1278"/>
              </a:lnSpc>
            </a:pPr>
            <a:r>
              <a:rPr lang="en-US" sz="912" i="true">
                <a:solidFill>
                  <a:srgbClr val="000000"/>
                </a:solidFill>
                <a:latin typeface="Montserrat Italics"/>
                <a:ea typeface="Montserrat Italics"/>
                <a:cs typeface="Montserrat Italics"/>
                <a:sym typeface="Montserrat Italics"/>
              </a:rPr>
              <a:t>Lot7:10,189 sqm</a:t>
            </a:r>
          </a:p>
        </p:txBody>
      </p:sp>
      <p:sp>
        <p:nvSpPr>
          <p:cNvPr name="TextBox 36" id="36"/>
          <p:cNvSpPr txBox="true"/>
          <p:nvPr/>
        </p:nvSpPr>
        <p:spPr>
          <a:xfrm rot="0">
            <a:off x="1282724" y="5671633"/>
            <a:ext cx="1003343" cy="158738"/>
          </a:xfrm>
          <a:prstGeom prst="rect">
            <a:avLst/>
          </a:prstGeom>
        </p:spPr>
        <p:txBody>
          <a:bodyPr anchor="t" rtlCol="false" tIns="0" lIns="0" bIns="0" rIns="0">
            <a:spAutoFit/>
          </a:bodyPr>
          <a:lstStyle/>
          <a:p>
            <a:pPr algn="l">
              <a:lnSpc>
                <a:spcPts val="1278"/>
              </a:lnSpc>
            </a:pPr>
            <a:r>
              <a:rPr lang="en-US" sz="912" i="true">
                <a:solidFill>
                  <a:srgbClr val="000000"/>
                </a:solidFill>
                <a:latin typeface="Montserrat Italics"/>
                <a:ea typeface="Montserrat Italics"/>
                <a:cs typeface="Montserrat Italics"/>
                <a:sym typeface="Montserrat Italics"/>
              </a:rPr>
              <a:t>Lot6:10,550 sqm</a:t>
            </a:r>
          </a:p>
        </p:txBody>
      </p:sp>
      <p:sp>
        <p:nvSpPr>
          <p:cNvPr name="TextBox 37" id="37"/>
          <p:cNvSpPr txBox="true"/>
          <p:nvPr/>
        </p:nvSpPr>
        <p:spPr>
          <a:xfrm rot="0">
            <a:off x="286014" y="4792839"/>
            <a:ext cx="510426" cy="171450"/>
          </a:xfrm>
          <a:prstGeom prst="rect">
            <a:avLst/>
          </a:prstGeom>
        </p:spPr>
        <p:txBody>
          <a:bodyPr anchor="t" rtlCol="false" tIns="0" lIns="0" bIns="0" rIns="0">
            <a:spAutoFit/>
          </a:bodyPr>
          <a:lstStyle/>
          <a:p>
            <a:pPr algn="ctr">
              <a:lnSpc>
                <a:spcPts val="1394"/>
              </a:lnSpc>
            </a:pPr>
            <a:r>
              <a:rPr lang="en-US" b="true" sz="996">
                <a:solidFill>
                  <a:srgbClr val="000000"/>
                </a:solidFill>
                <a:latin typeface="Montserrat Medium"/>
                <a:ea typeface="Montserrat Medium"/>
                <a:cs typeface="Montserrat Medium"/>
                <a:sym typeface="Montserrat Medium"/>
              </a:rPr>
              <a:t>Phase 2</a:t>
            </a:r>
          </a:p>
        </p:txBody>
      </p:sp>
      <p:sp>
        <p:nvSpPr>
          <p:cNvPr name="TextBox 38" id="38"/>
          <p:cNvSpPr txBox="true"/>
          <p:nvPr/>
        </p:nvSpPr>
        <p:spPr>
          <a:xfrm rot="0">
            <a:off x="1294902" y="4783314"/>
            <a:ext cx="554719" cy="194285"/>
          </a:xfrm>
          <a:prstGeom prst="rect">
            <a:avLst/>
          </a:prstGeom>
        </p:spPr>
        <p:txBody>
          <a:bodyPr anchor="t" rtlCol="false" tIns="0" lIns="0" bIns="0" rIns="0">
            <a:spAutoFit/>
          </a:bodyPr>
          <a:lstStyle/>
          <a:p>
            <a:pPr algn="l">
              <a:lnSpc>
                <a:spcPts val="1516"/>
              </a:lnSpc>
            </a:pPr>
            <a:r>
              <a:rPr lang="en-US" b="true" sz="1083">
                <a:solidFill>
                  <a:srgbClr val="000000"/>
                </a:solidFill>
                <a:latin typeface="Montserrat Medium"/>
                <a:ea typeface="Montserrat Medium"/>
                <a:cs typeface="Montserrat Medium"/>
                <a:sym typeface="Montserrat Medium"/>
              </a:rPr>
              <a:t>Phase 3</a:t>
            </a:r>
          </a:p>
        </p:txBody>
      </p:sp>
      <p:sp>
        <p:nvSpPr>
          <p:cNvPr name="TextBox 39" id="39"/>
          <p:cNvSpPr txBox="true"/>
          <p:nvPr/>
        </p:nvSpPr>
        <p:spPr>
          <a:xfrm rot="0">
            <a:off x="6995160" y="6305769"/>
            <a:ext cx="663657" cy="95537"/>
          </a:xfrm>
          <a:prstGeom prst="rect">
            <a:avLst/>
          </a:prstGeom>
        </p:spPr>
        <p:txBody>
          <a:bodyPr anchor="t" rtlCol="false" tIns="0" lIns="0" bIns="0" rIns="0">
            <a:spAutoFit/>
          </a:bodyPr>
          <a:lstStyle/>
          <a:p>
            <a:pPr algn="l">
              <a:lnSpc>
                <a:spcPts val="764"/>
              </a:lnSpc>
            </a:pPr>
            <a:r>
              <a:rPr lang="en-US" sz="545" i="true">
                <a:solidFill>
                  <a:srgbClr val="FFFFFF"/>
                </a:solidFill>
                <a:latin typeface="Canva Sans Italics"/>
                <a:ea typeface="Canva Sans Italics"/>
                <a:cs typeface="Canva Sans Italics"/>
                <a:sym typeface="Canva Sans Italics"/>
              </a:rPr>
              <a:t>Artist's perspective</a:t>
            </a:r>
          </a:p>
        </p:txBody>
      </p:sp>
      <p:sp>
        <p:nvSpPr>
          <p:cNvPr name="TextBox 40" id="40"/>
          <p:cNvSpPr txBox="true"/>
          <p:nvPr/>
        </p:nvSpPr>
        <p:spPr>
          <a:xfrm rot="0">
            <a:off x="555493" y="3256120"/>
            <a:ext cx="1983368" cy="198830"/>
          </a:xfrm>
          <a:prstGeom prst="rect">
            <a:avLst/>
          </a:prstGeom>
        </p:spPr>
        <p:txBody>
          <a:bodyPr anchor="t" rtlCol="false" tIns="0" lIns="0" bIns="0" rIns="0">
            <a:spAutoFit/>
          </a:bodyPr>
          <a:lstStyle/>
          <a:p>
            <a:pPr algn="l">
              <a:lnSpc>
                <a:spcPts val="1564"/>
              </a:lnSpc>
            </a:pPr>
            <a:r>
              <a:rPr lang="en-US" b="true" sz="1112">
                <a:solidFill>
                  <a:srgbClr val="000000"/>
                </a:solidFill>
                <a:latin typeface="Montserrat Medium"/>
                <a:ea typeface="Montserrat Medium"/>
                <a:cs typeface="Montserrat Medium"/>
                <a:sym typeface="Montserrat Medium"/>
              </a:rPr>
              <a:t>Php 9,000.00/sqm (VAT ex)</a:t>
            </a:r>
          </a:p>
        </p:txBody>
      </p:sp>
      <p:sp>
        <p:nvSpPr>
          <p:cNvPr name="TextBox 41" id="41"/>
          <p:cNvSpPr txBox="true"/>
          <p:nvPr/>
        </p:nvSpPr>
        <p:spPr>
          <a:xfrm rot="0">
            <a:off x="304082" y="3551841"/>
            <a:ext cx="601358" cy="164572"/>
          </a:xfrm>
          <a:prstGeom prst="rect">
            <a:avLst/>
          </a:prstGeom>
        </p:spPr>
        <p:txBody>
          <a:bodyPr anchor="t" rtlCol="false" tIns="0" lIns="0" bIns="0" rIns="0">
            <a:spAutoFit/>
          </a:bodyPr>
          <a:lstStyle/>
          <a:p>
            <a:pPr algn="l">
              <a:lnSpc>
                <a:spcPts val="1393"/>
              </a:lnSpc>
            </a:pPr>
            <a:r>
              <a:rPr lang="en-US" b="true" sz="991">
                <a:solidFill>
                  <a:srgbClr val="000000"/>
                </a:solidFill>
                <a:latin typeface="Montserrat Medium"/>
                <a:ea typeface="Montserrat Medium"/>
                <a:cs typeface="Montserrat Medium"/>
                <a:sym typeface="Montserrat Medium"/>
              </a:rPr>
              <a:t>PHASE 3</a:t>
            </a:r>
          </a:p>
        </p:txBody>
      </p:sp>
      <p:sp>
        <p:nvSpPr>
          <p:cNvPr name="TextBox 42" id="42"/>
          <p:cNvSpPr txBox="true"/>
          <p:nvPr/>
        </p:nvSpPr>
        <p:spPr>
          <a:xfrm rot="0">
            <a:off x="555493" y="3687838"/>
            <a:ext cx="2047184" cy="199103"/>
          </a:xfrm>
          <a:prstGeom prst="rect">
            <a:avLst/>
          </a:prstGeom>
        </p:spPr>
        <p:txBody>
          <a:bodyPr anchor="t" rtlCol="false" tIns="0" lIns="0" bIns="0" rIns="0">
            <a:spAutoFit/>
          </a:bodyPr>
          <a:lstStyle/>
          <a:p>
            <a:pPr algn="l">
              <a:lnSpc>
                <a:spcPts val="1567"/>
              </a:lnSpc>
            </a:pPr>
            <a:r>
              <a:rPr lang="en-US" b="true" sz="1114">
                <a:solidFill>
                  <a:srgbClr val="000000"/>
                </a:solidFill>
                <a:latin typeface="Montserrat Medium"/>
                <a:ea typeface="Montserrat Medium"/>
                <a:cs typeface="Montserrat Medium"/>
                <a:sym typeface="Montserrat Medium"/>
              </a:rPr>
              <a:t>Php 10,000.00/sqm (VAT ex)</a:t>
            </a:r>
          </a:p>
        </p:txBody>
      </p:sp>
      <p:sp>
        <p:nvSpPr>
          <p:cNvPr name="TextBox 43" id="43"/>
          <p:cNvSpPr txBox="true"/>
          <p:nvPr/>
        </p:nvSpPr>
        <p:spPr>
          <a:xfrm rot="0">
            <a:off x="2154992" y="4132011"/>
            <a:ext cx="21916" cy="117851"/>
          </a:xfrm>
          <a:prstGeom prst="rect">
            <a:avLst/>
          </a:prstGeom>
        </p:spPr>
        <p:txBody>
          <a:bodyPr anchor="t" rtlCol="false" tIns="0" lIns="0" bIns="0" rIns="0">
            <a:spAutoFit/>
          </a:bodyPr>
          <a:lstStyle/>
          <a:p>
            <a:pPr algn="l">
              <a:lnSpc>
                <a:spcPts val="907"/>
              </a:lnSpc>
            </a:pPr>
            <a:r>
              <a:rPr lang="en-US" sz="645" i="true">
                <a:solidFill>
                  <a:srgbClr val="000000"/>
                </a:solidFill>
                <a:latin typeface="Montserrat Italics"/>
                <a:ea typeface="Montserrat Italics"/>
                <a:cs typeface="Montserrat Italics"/>
                <a:sym typeface="Montserrat Italics"/>
              </a:rPr>
              <a:t> </a:t>
            </a:r>
          </a:p>
        </p:txBody>
      </p:sp>
      <p:sp>
        <p:nvSpPr>
          <p:cNvPr name="TextBox 44" id="44"/>
          <p:cNvSpPr txBox="true"/>
          <p:nvPr/>
        </p:nvSpPr>
        <p:spPr>
          <a:xfrm rot="0">
            <a:off x="304082" y="3877416"/>
            <a:ext cx="1850910" cy="139333"/>
          </a:xfrm>
          <a:prstGeom prst="rect">
            <a:avLst/>
          </a:prstGeom>
        </p:spPr>
        <p:txBody>
          <a:bodyPr anchor="t" rtlCol="false" tIns="0" lIns="0" bIns="0" rIns="0">
            <a:spAutoFit/>
          </a:bodyPr>
          <a:lstStyle/>
          <a:p>
            <a:pPr algn="l">
              <a:lnSpc>
                <a:spcPts val="1064"/>
              </a:lnSpc>
            </a:pPr>
            <a:r>
              <a:rPr lang="en-US" sz="786" i="true">
                <a:solidFill>
                  <a:srgbClr val="000000"/>
                </a:solidFill>
                <a:latin typeface="Montserrat Italics"/>
                <a:ea typeface="Montserrat Italics"/>
                <a:cs typeface="Montserrat Italics"/>
                <a:sym typeface="Montserrat Italics"/>
              </a:rPr>
              <a:t>Ratesandavailability aresubjectto</a:t>
            </a:r>
          </a:p>
        </p:txBody>
      </p:sp>
      <p:sp>
        <p:nvSpPr>
          <p:cNvPr name="TextBox 45" id="45"/>
          <p:cNvSpPr txBox="true"/>
          <p:nvPr/>
        </p:nvSpPr>
        <p:spPr>
          <a:xfrm rot="0">
            <a:off x="304082" y="4012628"/>
            <a:ext cx="1464220" cy="139333"/>
          </a:xfrm>
          <a:prstGeom prst="rect">
            <a:avLst/>
          </a:prstGeom>
        </p:spPr>
        <p:txBody>
          <a:bodyPr anchor="t" rtlCol="false" tIns="0" lIns="0" bIns="0" rIns="0">
            <a:spAutoFit/>
          </a:bodyPr>
          <a:lstStyle/>
          <a:p>
            <a:pPr algn="l">
              <a:lnSpc>
                <a:spcPts val="1064"/>
              </a:lnSpc>
            </a:pPr>
            <a:r>
              <a:rPr lang="en-US" sz="786" i="true">
                <a:solidFill>
                  <a:srgbClr val="000000"/>
                </a:solidFill>
                <a:latin typeface="Montserrat Italics"/>
                <a:ea typeface="Montserrat Italics"/>
                <a:cs typeface="Montserrat Italics"/>
                <a:sym typeface="Montserrat Italics"/>
              </a:rPr>
              <a:t>change without prior notice </a:t>
            </a:r>
          </a:p>
        </p:txBody>
      </p:sp>
      <p:sp>
        <p:nvSpPr>
          <p:cNvPr name="TextBox 46" id="46"/>
          <p:cNvSpPr txBox="true"/>
          <p:nvPr/>
        </p:nvSpPr>
        <p:spPr>
          <a:xfrm rot="0">
            <a:off x="678336" y="678364"/>
            <a:ext cx="658108" cy="101214"/>
          </a:xfrm>
          <a:prstGeom prst="rect">
            <a:avLst/>
          </a:prstGeom>
        </p:spPr>
        <p:txBody>
          <a:bodyPr anchor="t" rtlCol="false" tIns="0" lIns="0" bIns="0" rIns="0">
            <a:spAutoFit/>
          </a:bodyPr>
          <a:lstStyle/>
          <a:p>
            <a:pPr algn="ctr">
              <a:lnSpc>
                <a:spcPts val="847"/>
              </a:lnSpc>
            </a:pPr>
            <a:r>
              <a:rPr lang="en-US" sz="627">
                <a:solidFill>
                  <a:srgbClr val="444440"/>
                </a:solidFill>
                <a:latin typeface="B612"/>
                <a:ea typeface="B612"/>
                <a:cs typeface="B612"/>
                <a:sym typeface="B612"/>
              </a:rPr>
              <a:t>Whatsapp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3626" y="-368787"/>
            <a:ext cx="8639652" cy="12160382"/>
          </a:xfrm>
          <a:custGeom>
            <a:avLst/>
            <a:gdLst/>
            <a:ahLst/>
            <a:cxnLst/>
            <a:rect r="r" b="b" t="t" l="l"/>
            <a:pathLst>
              <a:path h="12160382" w="8639652">
                <a:moveTo>
                  <a:pt x="0" y="0"/>
                </a:moveTo>
                <a:lnTo>
                  <a:pt x="8639652" y="0"/>
                </a:lnTo>
                <a:lnTo>
                  <a:pt x="8639652" y="12160382"/>
                </a:lnTo>
                <a:lnTo>
                  <a:pt x="0" y="1216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8514" y="344184"/>
            <a:ext cx="5235868" cy="1080858"/>
          </a:xfrm>
          <a:custGeom>
            <a:avLst/>
            <a:gdLst/>
            <a:ahLst/>
            <a:cxnLst/>
            <a:rect r="r" b="b" t="t" l="l"/>
            <a:pathLst>
              <a:path h="1080858" w="5235868">
                <a:moveTo>
                  <a:pt x="0" y="0"/>
                </a:moveTo>
                <a:lnTo>
                  <a:pt x="5235868" y="0"/>
                </a:lnTo>
                <a:lnTo>
                  <a:pt x="5235868" y="1080858"/>
                </a:lnTo>
                <a:lnTo>
                  <a:pt x="0" y="1080858"/>
                </a:lnTo>
                <a:lnTo>
                  <a:pt x="0" y="0"/>
                </a:lnTo>
                <a:close/>
              </a:path>
            </a:pathLst>
          </a:custGeom>
          <a:blipFill>
            <a:blip r:embed="rId4"/>
            <a:stretch>
              <a:fillRect l="0" t="0" r="0" b="0"/>
            </a:stretch>
          </a:blipFill>
        </p:spPr>
      </p:sp>
      <p:sp>
        <p:nvSpPr>
          <p:cNvPr name="Freeform 4" id="4"/>
          <p:cNvSpPr/>
          <p:nvPr/>
        </p:nvSpPr>
        <p:spPr>
          <a:xfrm flipH="false" flipV="false" rot="0">
            <a:off x="-270700" y="1951690"/>
            <a:ext cx="8043100" cy="3924507"/>
          </a:xfrm>
          <a:custGeom>
            <a:avLst/>
            <a:gdLst/>
            <a:ahLst/>
            <a:cxnLst/>
            <a:rect r="r" b="b" t="t" l="l"/>
            <a:pathLst>
              <a:path h="3924507" w="8043100">
                <a:moveTo>
                  <a:pt x="0" y="0"/>
                </a:moveTo>
                <a:lnTo>
                  <a:pt x="8043100" y="0"/>
                </a:lnTo>
                <a:lnTo>
                  <a:pt x="8043100" y="3924507"/>
                </a:lnTo>
                <a:lnTo>
                  <a:pt x="0" y="3924507"/>
                </a:lnTo>
                <a:lnTo>
                  <a:pt x="0" y="0"/>
                </a:lnTo>
                <a:close/>
              </a:path>
            </a:pathLst>
          </a:custGeom>
          <a:blipFill>
            <a:blip r:embed="rId5"/>
            <a:stretch>
              <a:fillRect l="-1547" t="0" r="-1547" b="-58466"/>
            </a:stretch>
          </a:blipFill>
        </p:spPr>
      </p:sp>
      <p:sp>
        <p:nvSpPr>
          <p:cNvPr name="Freeform 5" id="5"/>
          <p:cNvSpPr/>
          <p:nvPr/>
        </p:nvSpPr>
        <p:spPr>
          <a:xfrm flipH="false" flipV="false" rot="0">
            <a:off x="6067737" y="8203779"/>
            <a:ext cx="1077381" cy="1077381"/>
          </a:xfrm>
          <a:custGeom>
            <a:avLst/>
            <a:gdLst/>
            <a:ahLst/>
            <a:cxnLst/>
            <a:rect r="r" b="b" t="t" l="l"/>
            <a:pathLst>
              <a:path h="1077381" w="1077381">
                <a:moveTo>
                  <a:pt x="0" y="0"/>
                </a:moveTo>
                <a:lnTo>
                  <a:pt x="1077382" y="0"/>
                </a:lnTo>
                <a:lnTo>
                  <a:pt x="1077382" y="1077381"/>
                </a:lnTo>
                <a:lnTo>
                  <a:pt x="0" y="1077381"/>
                </a:lnTo>
                <a:lnTo>
                  <a:pt x="0" y="0"/>
                </a:lnTo>
                <a:close/>
              </a:path>
            </a:pathLst>
          </a:custGeom>
          <a:blipFill>
            <a:blip r:embed="rId6"/>
            <a:stretch>
              <a:fillRect l="0" t="0" r="0" b="0"/>
            </a:stretch>
          </a:blipFill>
        </p:spPr>
      </p:sp>
      <p:sp>
        <p:nvSpPr>
          <p:cNvPr name="TextBox 6" id="6"/>
          <p:cNvSpPr txBox="true"/>
          <p:nvPr/>
        </p:nvSpPr>
        <p:spPr>
          <a:xfrm rot="0">
            <a:off x="1461870" y="6211974"/>
            <a:ext cx="4437831" cy="1639373"/>
          </a:xfrm>
          <a:prstGeom prst="rect">
            <a:avLst/>
          </a:prstGeom>
        </p:spPr>
        <p:txBody>
          <a:bodyPr anchor="t" rtlCol="false" tIns="0" lIns="0" bIns="0" rIns="0">
            <a:spAutoFit/>
          </a:bodyPr>
          <a:lstStyle/>
          <a:p>
            <a:pPr algn="ctr">
              <a:lnSpc>
                <a:spcPts val="4876"/>
              </a:lnSpc>
            </a:pPr>
            <a:r>
              <a:rPr lang="en-US" sz="5079">
                <a:solidFill>
                  <a:srgbClr val="424242"/>
                </a:solidFill>
                <a:latin typeface="Glacial Indifference"/>
                <a:ea typeface="Glacial Indifference"/>
                <a:cs typeface="Glacial Indifference"/>
                <a:sym typeface="Glacial Indifference"/>
              </a:rPr>
              <a:t>LAGUINDINGAN TECHNOPARK</a:t>
            </a:r>
          </a:p>
          <a:p>
            <a:pPr algn="ctr">
              <a:lnSpc>
                <a:spcPts val="3807"/>
              </a:lnSpc>
            </a:pPr>
            <a:r>
              <a:rPr lang="en-US" sz="1523">
                <a:solidFill>
                  <a:srgbClr val="444440"/>
                </a:solidFill>
                <a:latin typeface="B612"/>
                <a:ea typeface="B612"/>
                <a:cs typeface="B612"/>
                <a:sym typeface="B612"/>
              </a:rPr>
              <a:t>Habini Bay, Laguindingan, Misamis Oriental</a:t>
            </a:r>
          </a:p>
        </p:txBody>
      </p:sp>
      <p:sp>
        <p:nvSpPr>
          <p:cNvPr name="TextBox 7" id="7"/>
          <p:cNvSpPr txBox="true"/>
          <p:nvPr/>
        </p:nvSpPr>
        <p:spPr>
          <a:xfrm rot="0">
            <a:off x="5583898" y="748665"/>
            <a:ext cx="1563844" cy="191135"/>
          </a:xfrm>
          <a:prstGeom prst="rect">
            <a:avLst/>
          </a:prstGeom>
        </p:spPr>
        <p:txBody>
          <a:bodyPr anchor="t" rtlCol="false" tIns="0" lIns="0" bIns="0" rIns="0">
            <a:spAutoFit/>
          </a:bodyPr>
          <a:lstStyle/>
          <a:p>
            <a:pPr algn="l">
              <a:lnSpc>
                <a:spcPts val="1540"/>
              </a:lnSpc>
            </a:pPr>
            <a:r>
              <a:rPr lang="en-US" sz="1100" spc="242">
                <a:solidFill>
                  <a:srgbClr val="424242"/>
                </a:solidFill>
                <a:latin typeface="Glacial Indifference"/>
                <a:ea typeface="Glacial Indifference"/>
                <a:cs typeface="Glacial Indifference"/>
                <a:sym typeface="Glacial Indifference"/>
              </a:rPr>
              <a:t>DECEMBER 2023</a:t>
            </a:r>
          </a:p>
        </p:txBody>
      </p:sp>
      <p:sp>
        <p:nvSpPr>
          <p:cNvPr name="TextBox 8" id="8"/>
          <p:cNvSpPr txBox="true"/>
          <p:nvPr/>
        </p:nvSpPr>
        <p:spPr>
          <a:xfrm rot="0">
            <a:off x="692907" y="8175204"/>
            <a:ext cx="5083044" cy="1630609"/>
          </a:xfrm>
          <a:prstGeom prst="rect">
            <a:avLst/>
          </a:prstGeom>
        </p:spPr>
        <p:txBody>
          <a:bodyPr anchor="t" rtlCol="false" tIns="0" lIns="0" bIns="0" rIns="0">
            <a:spAutoFit/>
          </a:bodyPr>
          <a:lstStyle/>
          <a:p>
            <a:pPr algn="l">
              <a:lnSpc>
                <a:spcPts val="2221"/>
              </a:lnSpc>
            </a:pPr>
            <a:r>
              <a:rPr lang="en-US" sz="1633">
                <a:solidFill>
                  <a:srgbClr val="000000"/>
                </a:solidFill>
                <a:latin typeface="Montserrat"/>
                <a:ea typeface="Montserrat"/>
                <a:cs typeface="Montserrat"/>
                <a:sym typeface="Montserrat"/>
              </a:rPr>
              <a:t>An Industrial Zone registered with the </a:t>
            </a:r>
            <a:r>
              <a:rPr lang="en-US" b="true" sz="1633">
                <a:solidFill>
                  <a:srgbClr val="000000"/>
                </a:solidFill>
                <a:latin typeface="Montserrat Medium"/>
                <a:ea typeface="Montserrat Medium"/>
                <a:cs typeface="Montserrat Medium"/>
                <a:sym typeface="Montserrat Medium"/>
              </a:rPr>
              <a:t>Board of Investments</a:t>
            </a:r>
            <a:r>
              <a:rPr lang="en-US" sz="1633">
                <a:solidFill>
                  <a:srgbClr val="000000"/>
                </a:solidFill>
                <a:latin typeface="Montserrat"/>
                <a:ea typeface="Montserrat"/>
                <a:cs typeface="Montserrat"/>
                <a:sym typeface="Montserrat"/>
              </a:rPr>
              <a:t> that offers industrial lots intended for light and medium, non-polluting industries. Laguindingan Technopark is part of Habini Bay- a 526-hectare master- planned estate of Ayala Land.</a:t>
            </a:r>
          </a:p>
        </p:txBody>
      </p:sp>
      <p:sp>
        <p:nvSpPr>
          <p:cNvPr name="TextBox 9" id="9"/>
          <p:cNvSpPr txBox="true"/>
          <p:nvPr/>
        </p:nvSpPr>
        <p:spPr>
          <a:xfrm rot="0">
            <a:off x="6179997" y="9296827"/>
            <a:ext cx="838491" cy="278362"/>
          </a:xfrm>
          <a:prstGeom prst="rect">
            <a:avLst/>
          </a:prstGeom>
        </p:spPr>
        <p:txBody>
          <a:bodyPr anchor="t" rtlCol="false" tIns="0" lIns="0" bIns="0" rIns="0">
            <a:spAutoFit/>
          </a:bodyPr>
          <a:lstStyle/>
          <a:p>
            <a:pPr algn="ctr">
              <a:lnSpc>
                <a:spcPts val="1079"/>
              </a:lnSpc>
            </a:pPr>
            <a:r>
              <a:rPr lang="en-US" sz="799">
                <a:solidFill>
                  <a:srgbClr val="444440"/>
                </a:solidFill>
                <a:latin typeface="B612"/>
                <a:ea typeface="B612"/>
                <a:cs typeface="B612"/>
                <a:sym typeface="B612"/>
              </a:rPr>
              <a:t>SCAN TO TAKE A VIRTUAL TOUR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227294" y="-7760288"/>
            <a:ext cx="18173248" cy="25578976"/>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5" id="5"/>
            <p:cNvSpPr/>
            <p:nvPr/>
          </p:nvSpPr>
          <p:spPr>
            <a:xfrm flipH="false" flipV="false" rot="0">
              <a:off x="63500" y="63500"/>
              <a:ext cx="7555992" cy="903986"/>
            </a:xfrm>
            <a:custGeom>
              <a:avLst/>
              <a:gdLst/>
              <a:ahLst/>
              <a:cxnLst/>
              <a:rect r="r" b="b" t="t" l="l"/>
              <a:pathLst>
                <a:path h="903986" w="7555992">
                  <a:moveTo>
                    <a:pt x="0" y="0"/>
                  </a:moveTo>
                  <a:lnTo>
                    <a:pt x="0" y="903986"/>
                  </a:lnTo>
                  <a:lnTo>
                    <a:pt x="7555992" y="903986"/>
                  </a:lnTo>
                  <a:lnTo>
                    <a:pt x="7555992" y="0"/>
                  </a:lnTo>
                  <a:close/>
                </a:path>
              </a:pathLst>
            </a:custGeom>
            <a:solidFill>
              <a:srgbClr val="EDECED"/>
            </a:solidFill>
          </p:spPr>
        </p:sp>
      </p:grpSp>
      <p:sp>
        <p:nvSpPr>
          <p:cNvPr name="Freeform 6" id="6"/>
          <p:cNvSpPr/>
          <p:nvPr/>
        </p:nvSpPr>
        <p:spPr>
          <a:xfrm flipH="false" flipV="false" rot="0">
            <a:off x="0" y="6428119"/>
            <a:ext cx="2269606" cy="3630281"/>
          </a:xfrm>
          <a:custGeom>
            <a:avLst/>
            <a:gdLst/>
            <a:ahLst/>
            <a:cxnLst/>
            <a:rect r="r" b="b" t="t" l="l"/>
            <a:pathLst>
              <a:path h="3630281" w="2269606">
                <a:moveTo>
                  <a:pt x="0" y="0"/>
                </a:moveTo>
                <a:lnTo>
                  <a:pt x="2269606" y="0"/>
                </a:lnTo>
                <a:lnTo>
                  <a:pt x="2269606" y="3630281"/>
                </a:lnTo>
                <a:lnTo>
                  <a:pt x="0" y="3630281"/>
                </a:lnTo>
                <a:lnTo>
                  <a:pt x="0" y="0"/>
                </a:lnTo>
                <a:close/>
              </a:path>
            </a:pathLst>
          </a:custGeom>
          <a:blipFill>
            <a:blip r:embed="rId2"/>
            <a:stretch>
              <a:fillRect l="0" t="0" r="0" b="0"/>
            </a:stretch>
          </a:blipFill>
        </p:spPr>
      </p:sp>
      <p:sp>
        <p:nvSpPr>
          <p:cNvPr name="Freeform 7" id="7"/>
          <p:cNvSpPr/>
          <p:nvPr/>
        </p:nvSpPr>
        <p:spPr>
          <a:xfrm flipH="false" flipV="false" rot="0">
            <a:off x="1711345" y="7425542"/>
            <a:ext cx="2241380" cy="1897538"/>
          </a:xfrm>
          <a:custGeom>
            <a:avLst/>
            <a:gdLst/>
            <a:ahLst/>
            <a:cxnLst/>
            <a:rect r="r" b="b" t="t" l="l"/>
            <a:pathLst>
              <a:path h="1897538" w="2241380">
                <a:moveTo>
                  <a:pt x="0" y="0"/>
                </a:moveTo>
                <a:lnTo>
                  <a:pt x="2241380" y="0"/>
                </a:lnTo>
                <a:lnTo>
                  <a:pt x="2241380" y="1897538"/>
                </a:lnTo>
                <a:lnTo>
                  <a:pt x="0" y="1897538"/>
                </a:lnTo>
                <a:lnTo>
                  <a:pt x="0" y="0"/>
                </a:lnTo>
                <a:close/>
              </a:path>
            </a:pathLst>
          </a:custGeom>
          <a:blipFill>
            <a:blip r:embed="rId3"/>
            <a:stretch>
              <a:fillRect l="0" t="-110" r="0" b="0"/>
            </a:stretch>
          </a:blipFill>
        </p:spPr>
      </p:sp>
      <p:sp>
        <p:nvSpPr>
          <p:cNvPr name="Freeform 8" id="8"/>
          <p:cNvSpPr/>
          <p:nvPr/>
        </p:nvSpPr>
        <p:spPr>
          <a:xfrm flipH="false" flipV="false" rot="0">
            <a:off x="-249851" y="2273644"/>
            <a:ext cx="3426521" cy="9782"/>
          </a:xfrm>
          <a:custGeom>
            <a:avLst/>
            <a:gdLst/>
            <a:ahLst/>
            <a:cxnLst/>
            <a:rect r="r" b="b" t="t" l="l"/>
            <a:pathLst>
              <a:path h="9782" w="3426521">
                <a:moveTo>
                  <a:pt x="0" y="0"/>
                </a:moveTo>
                <a:lnTo>
                  <a:pt x="3426522" y="0"/>
                </a:lnTo>
                <a:lnTo>
                  <a:pt x="3426522" y="9781"/>
                </a:lnTo>
                <a:lnTo>
                  <a:pt x="0" y="97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4629000" y="994306"/>
            <a:ext cx="3228880" cy="3829129"/>
          </a:xfrm>
          <a:custGeom>
            <a:avLst/>
            <a:gdLst/>
            <a:ahLst/>
            <a:cxnLst/>
            <a:rect r="r" b="b" t="t" l="l"/>
            <a:pathLst>
              <a:path h="3829129" w="3228880">
                <a:moveTo>
                  <a:pt x="0" y="0"/>
                </a:moveTo>
                <a:lnTo>
                  <a:pt x="3228880" y="0"/>
                </a:lnTo>
                <a:lnTo>
                  <a:pt x="3228880" y="3829129"/>
                </a:lnTo>
                <a:lnTo>
                  <a:pt x="0" y="3829129"/>
                </a:lnTo>
                <a:lnTo>
                  <a:pt x="0" y="0"/>
                </a:lnTo>
                <a:close/>
              </a:path>
            </a:pathLst>
          </a:custGeom>
          <a:blipFill>
            <a:blip r:embed="rId6"/>
            <a:stretch>
              <a:fillRect l="-1076" t="0" r="-32229" b="0"/>
            </a:stretch>
          </a:blipFill>
        </p:spPr>
      </p:sp>
      <p:sp>
        <p:nvSpPr>
          <p:cNvPr name="Freeform 10" id="10"/>
          <p:cNvSpPr/>
          <p:nvPr/>
        </p:nvSpPr>
        <p:spPr>
          <a:xfrm flipH="false" flipV="false" rot="0">
            <a:off x="-217580" y="3394572"/>
            <a:ext cx="3285577" cy="7517"/>
          </a:xfrm>
          <a:custGeom>
            <a:avLst/>
            <a:gdLst/>
            <a:ahLst/>
            <a:cxnLst/>
            <a:rect r="r" b="b" t="t" l="l"/>
            <a:pathLst>
              <a:path h="7517" w="3285577">
                <a:moveTo>
                  <a:pt x="0" y="0"/>
                </a:moveTo>
                <a:lnTo>
                  <a:pt x="3285577" y="0"/>
                </a:lnTo>
                <a:lnTo>
                  <a:pt x="3285577" y="7517"/>
                </a:lnTo>
                <a:lnTo>
                  <a:pt x="0" y="751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28251" y="1008644"/>
            <a:ext cx="6346731" cy="676990"/>
          </a:xfrm>
          <a:custGeom>
            <a:avLst/>
            <a:gdLst/>
            <a:ahLst/>
            <a:cxnLst/>
            <a:rect r="r" b="b" t="t" l="l"/>
            <a:pathLst>
              <a:path h="676990" w="6346731">
                <a:moveTo>
                  <a:pt x="0" y="0"/>
                </a:moveTo>
                <a:lnTo>
                  <a:pt x="6346731" y="0"/>
                </a:lnTo>
                <a:lnTo>
                  <a:pt x="6346731" y="676990"/>
                </a:lnTo>
                <a:lnTo>
                  <a:pt x="0" y="676990"/>
                </a:lnTo>
                <a:lnTo>
                  <a:pt x="0" y="0"/>
                </a:lnTo>
                <a:close/>
              </a:path>
            </a:pathLst>
          </a:custGeom>
          <a:blipFill>
            <a:blip r:embed="rId9"/>
            <a:stretch>
              <a:fillRect l="0" t="0" r="0" b="0"/>
            </a:stretch>
          </a:blipFill>
        </p:spPr>
      </p:sp>
      <p:sp>
        <p:nvSpPr>
          <p:cNvPr name="TextBox 12" id="12"/>
          <p:cNvSpPr txBox="true"/>
          <p:nvPr/>
        </p:nvSpPr>
        <p:spPr>
          <a:xfrm rot="0">
            <a:off x="4038650" y="7061953"/>
            <a:ext cx="3548718" cy="2433887"/>
          </a:xfrm>
          <a:prstGeom prst="rect">
            <a:avLst/>
          </a:prstGeom>
        </p:spPr>
        <p:txBody>
          <a:bodyPr anchor="t" rtlCol="false" tIns="0" lIns="0" bIns="0" rIns="0">
            <a:spAutoFit/>
          </a:bodyPr>
          <a:lstStyle/>
          <a:p>
            <a:pPr algn="just">
              <a:lnSpc>
                <a:spcPts val="1822"/>
              </a:lnSpc>
            </a:pPr>
            <a:r>
              <a:rPr lang="en-US" sz="1310">
                <a:solidFill>
                  <a:srgbClr val="000000"/>
                </a:solidFill>
                <a:latin typeface="Montserrat"/>
                <a:ea typeface="Montserrat"/>
                <a:cs typeface="Montserrat"/>
                <a:sym typeface="Montserrat"/>
              </a:rPr>
              <a:t>Laguindingan Technopark is strategically located beside the </a:t>
            </a:r>
            <a:r>
              <a:rPr lang="en-US" b="true" sz="1310">
                <a:solidFill>
                  <a:srgbClr val="000000"/>
                </a:solidFill>
                <a:latin typeface="Montserrat Medium"/>
                <a:ea typeface="Montserrat Medium"/>
                <a:cs typeface="Montserrat Medium"/>
                <a:sym typeface="Montserrat Medium"/>
              </a:rPr>
              <a:t>Laguindingan International Airport (LIA)</a:t>
            </a:r>
            <a:r>
              <a:rPr lang="en-US" sz="1310">
                <a:solidFill>
                  <a:srgbClr val="000000"/>
                </a:solidFill>
                <a:latin typeface="Montserrat"/>
                <a:ea typeface="Montserrat"/>
                <a:cs typeface="Montserrat"/>
                <a:sym typeface="Montserrat"/>
              </a:rPr>
              <a:t> and in close proximity to Cagayan de Oro Port. The 240-km Trans-Mindanao Superhighway project of DPWH will soon link Tandag, Surigao del Sur to LIA. These infrastructures and developments make Laguindingan Technopark highly accessible and favorable to both foreign and domestic investors.</a:t>
            </a:r>
          </a:p>
        </p:txBody>
      </p:sp>
      <p:sp>
        <p:nvSpPr>
          <p:cNvPr name="TextBox 13" id="13"/>
          <p:cNvSpPr txBox="true"/>
          <p:nvPr/>
        </p:nvSpPr>
        <p:spPr>
          <a:xfrm rot="0">
            <a:off x="4022868" y="6550402"/>
            <a:ext cx="3663433" cy="273685"/>
          </a:xfrm>
          <a:prstGeom prst="rect">
            <a:avLst/>
          </a:prstGeom>
        </p:spPr>
        <p:txBody>
          <a:bodyPr anchor="t" rtlCol="false" tIns="0" lIns="0" bIns="0" rIns="0">
            <a:spAutoFit/>
          </a:bodyPr>
          <a:lstStyle/>
          <a:p>
            <a:pPr algn="l">
              <a:lnSpc>
                <a:spcPts val="2239"/>
              </a:lnSpc>
            </a:pPr>
            <a:r>
              <a:rPr lang="en-US" b="true" sz="1599" i="true">
                <a:solidFill>
                  <a:srgbClr val="000000"/>
                </a:solidFill>
                <a:latin typeface="Glacial Indifference Bold Italics"/>
                <a:ea typeface="Glacial Indifference Bold Italics"/>
                <a:cs typeface="Glacial Indifference Bold Italics"/>
                <a:sym typeface="Glacial Indifference Bold Italics"/>
              </a:rPr>
              <a:t>Gateway to International Market</a:t>
            </a:r>
          </a:p>
        </p:txBody>
      </p:sp>
      <p:sp>
        <p:nvSpPr>
          <p:cNvPr name="TextBox 14" id="14"/>
          <p:cNvSpPr txBox="true"/>
          <p:nvPr/>
        </p:nvSpPr>
        <p:spPr>
          <a:xfrm rot="0">
            <a:off x="209342" y="2340575"/>
            <a:ext cx="1969085" cy="188079"/>
          </a:xfrm>
          <a:prstGeom prst="rect">
            <a:avLst/>
          </a:prstGeom>
        </p:spPr>
        <p:txBody>
          <a:bodyPr anchor="t" rtlCol="false" tIns="0" lIns="0" bIns="0" rIns="0">
            <a:spAutoFit/>
          </a:bodyPr>
          <a:lstStyle/>
          <a:p>
            <a:pPr algn="l">
              <a:lnSpc>
                <a:spcPts val="1444"/>
              </a:lnSpc>
            </a:pPr>
            <a:r>
              <a:rPr lang="en-US" b="true" sz="1104">
                <a:solidFill>
                  <a:srgbClr val="000000"/>
                </a:solidFill>
                <a:latin typeface="Montserrat Medium"/>
                <a:ea typeface="Montserrat Medium"/>
                <a:cs typeface="Montserrat Medium"/>
                <a:sym typeface="Montserrat Medium"/>
              </a:rPr>
              <a:t>Php 6,000.00/sqm (VAT ex)</a:t>
            </a:r>
          </a:p>
        </p:txBody>
      </p:sp>
      <p:sp>
        <p:nvSpPr>
          <p:cNvPr name="TextBox 15" id="15"/>
          <p:cNvSpPr txBox="true"/>
          <p:nvPr/>
        </p:nvSpPr>
        <p:spPr>
          <a:xfrm rot="0">
            <a:off x="1936682" y="2608078"/>
            <a:ext cx="23320" cy="133706"/>
          </a:xfrm>
          <a:prstGeom prst="rect">
            <a:avLst/>
          </a:prstGeom>
        </p:spPr>
        <p:txBody>
          <a:bodyPr anchor="t" rtlCol="false" tIns="0" lIns="0" bIns="0" rIns="0">
            <a:spAutoFit/>
          </a:bodyPr>
          <a:lstStyle/>
          <a:p>
            <a:pPr algn="l">
              <a:lnSpc>
                <a:spcPts val="1077"/>
              </a:lnSpc>
            </a:pPr>
            <a:r>
              <a:rPr lang="en-US" sz="687" i="true">
                <a:solidFill>
                  <a:srgbClr val="000000"/>
                </a:solidFill>
                <a:latin typeface="Montserrat Italics"/>
                <a:ea typeface="Montserrat Italics"/>
                <a:cs typeface="Montserrat Italics"/>
                <a:sym typeface="Montserrat Italics"/>
              </a:rPr>
              <a:t> </a:t>
            </a:r>
          </a:p>
        </p:txBody>
      </p:sp>
      <p:sp>
        <p:nvSpPr>
          <p:cNvPr name="TextBox 16" id="16"/>
          <p:cNvSpPr txBox="true"/>
          <p:nvPr/>
        </p:nvSpPr>
        <p:spPr>
          <a:xfrm rot="0">
            <a:off x="209342" y="2572130"/>
            <a:ext cx="2649988" cy="178763"/>
          </a:xfrm>
          <a:prstGeom prst="rect">
            <a:avLst/>
          </a:prstGeom>
        </p:spPr>
        <p:txBody>
          <a:bodyPr anchor="t" rtlCol="false" tIns="0" lIns="0" bIns="0" rIns="0">
            <a:spAutoFit/>
          </a:bodyPr>
          <a:lstStyle/>
          <a:p>
            <a:pPr algn="l">
              <a:lnSpc>
                <a:spcPts val="1471"/>
              </a:lnSpc>
            </a:pPr>
            <a:r>
              <a:rPr lang="en-US" sz="1087" i="true">
                <a:solidFill>
                  <a:srgbClr val="000000"/>
                </a:solidFill>
                <a:latin typeface="Montserrat Italics"/>
                <a:ea typeface="Montserrat Italics"/>
                <a:cs typeface="Montserrat Italics"/>
                <a:sym typeface="Montserrat Italics"/>
              </a:rPr>
              <a:t>Ratesandavailability aresubjectto</a:t>
            </a:r>
          </a:p>
        </p:txBody>
      </p:sp>
      <p:sp>
        <p:nvSpPr>
          <p:cNvPr name="TextBox 17" id="17"/>
          <p:cNvSpPr txBox="true"/>
          <p:nvPr/>
        </p:nvSpPr>
        <p:spPr>
          <a:xfrm rot="0">
            <a:off x="209342" y="2690309"/>
            <a:ext cx="2096355" cy="178763"/>
          </a:xfrm>
          <a:prstGeom prst="rect">
            <a:avLst/>
          </a:prstGeom>
        </p:spPr>
        <p:txBody>
          <a:bodyPr anchor="t" rtlCol="false" tIns="0" lIns="0" bIns="0" rIns="0">
            <a:spAutoFit/>
          </a:bodyPr>
          <a:lstStyle/>
          <a:p>
            <a:pPr algn="l">
              <a:lnSpc>
                <a:spcPts val="1471"/>
              </a:lnSpc>
            </a:pPr>
            <a:r>
              <a:rPr lang="en-US" sz="1087" i="true">
                <a:solidFill>
                  <a:srgbClr val="000000"/>
                </a:solidFill>
                <a:latin typeface="Montserrat Italics"/>
                <a:ea typeface="Montserrat Italics"/>
                <a:cs typeface="Montserrat Italics"/>
                <a:sym typeface="Montserrat Italics"/>
              </a:rPr>
              <a:t>change without prior notice </a:t>
            </a:r>
          </a:p>
        </p:txBody>
      </p:sp>
      <p:sp>
        <p:nvSpPr>
          <p:cNvPr name="TextBox 18" id="18"/>
          <p:cNvSpPr txBox="true"/>
          <p:nvPr/>
        </p:nvSpPr>
        <p:spPr>
          <a:xfrm rot="0">
            <a:off x="176032" y="1999959"/>
            <a:ext cx="2197093" cy="273685"/>
          </a:xfrm>
          <a:prstGeom prst="rect">
            <a:avLst/>
          </a:prstGeom>
        </p:spPr>
        <p:txBody>
          <a:bodyPr anchor="t" rtlCol="false" tIns="0" lIns="0" bIns="0" rIns="0">
            <a:spAutoFit/>
          </a:bodyPr>
          <a:lstStyle/>
          <a:p>
            <a:pPr algn="l">
              <a:lnSpc>
                <a:spcPts val="2239"/>
              </a:lnSpc>
            </a:pPr>
            <a:r>
              <a:rPr lang="en-US" sz="1599" spc="379">
                <a:solidFill>
                  <a:srgbClr val="222222"/>
                </a:solidFill>
                <a:latin typeface="Glacial Indifference"/>
                <a:ea typeface="Glacial Indifference"/>
                <a:cs typeface="Glacial Indifference"/>
                <a:sym typeface="Glacial Indifference"/>
              </a:rPr>
              <a:t>SELLING PRICE</a:t>
            </a:r>
          </a:p>
        </p:txBody>
      </p:sp>
      <p:sp>
        <p:nvSpPr>
          <p:cNvPr name="TextBox 19" id="19"/>
          <p:cNvSpPr txBox="true"/>
          <p:nvPr/>
        </p:nvSpPr>
        <p:spPr>
          <a:xfrm rot="0">
            <a:off x="209342" y="3154822"/>
            <a:ext cx="1549860" cy="207705"/>
          </a:xfrm>
          <a:prstGeom prst="rect">
            <a:avLst/>
          </a:prstGeom>
        </p:spPr>
        <p:txBody>
          <a:bodyPr anchor="t" rtlCol="false" tIns="0" lIns="0" bIns="0" rIns="0">
            <a:spAutoFit/>
          </a:bodyPr>
          <a:lstStyle/>
          <a:p>
            <a:pPr algn="l">
              <a:lnSpc>
                <a:spcPts val="1645"/>
              </a:lnSpc>
            </a:pPr>
            <a:r>
              <a:rPr lang="en-US" sz="1175" spc="278">
                <a:solidFill>
                  <a:srgbClr val="222222"/>
                </a:solidFill>
                <a:latin typeface="Glacial Indifference"/>
                <a:ea typeface="Glacial Indifference"/>
                <a:cs typeface="Glacial Indifference"/>
                <a:sym typeface="Glacial Indifference"/>
              </a:rPr>
              <a:t>AVAILABLE LOTS</a:t>
            </a:r>
          </a:p>
        </p:txBody>
      </p:sp>
      <p:sp>
        <p:nvSpPr>
          <p:cNvPr name="TextBox 20" id="20"/>
          <p:cNvSpPr txBox="true"/>
          <p:nvPr/>
        </p:nvSpPr>
        <p:spPr>
          <a:xfrm rot="0">
            <a:off x="250043" y="3476777"/>
            <a:ext cx="1145461" cy="2637017"/>
          </a:xfrm>
          <a:prstGeom prst="rect">
            <a:avLst/>
          </a:prstGeom>
        </p:spPr>
        <p:txBody>
          <a:bodyPr anchor="t" rtlCol="false" tIns="0" lIns="0" bIns="0" rIns="0">
            <a:spAutoFit/>
          </a:bodyPr>
          <a:lstStyle/>
          <a:p>
            <a:pPr algn="l">
              <a:lnSpc>
                <a:spcPts val="1548"/>
              </a:lnSpc>
            </a:pPr>
            <a:r>
              <a:rPr lang="en-US" sz="1106">
                <a:solidFill>
                  <a:srgbClr val="000000"/>
                </a:solidFill>
                <a:latin typeface="Montserrat"/>
                <a:ea typeface="Montserrat"/>
                <a:cs typeface="Montserrat"/>
                <a:sym typeface="Montserrat"/>
              </a:rPr>
              <a:t>Block 1</a:t>
            </a:r>
          </a:p>
          <a:p>
            <a:pPr algn="l">
              <a:lnSpc>
                <a:spcPts val="1283"/>
              </a:lnSpc>
            </a:pPr>
            <a:r>
              <a:rPr lang="en-US" sz="955">
                <a:solidFill>
                  <a:srgbClr val="000000"/>
                </a:solidFill>
                <a:latin typeface="Montserrat"/>
                <a:ea typeface="Montserrat"/>
                <a:cs typeface="Montserrat"/>
                <a:sym typeface="Montserrat"/>
              </a:rPr>
              <a:t> </a:t>
            </a:r>
            <a:r>
              <a:rPr lang="en-US" sz="955" i="true">
                <a:solidFill>
                  <a:srgbClr val="000000"/>
                </a:solidFill>
                <a:latin typeface="Montserrat Italics"/>
                <a:ea typeface="Montserrat Italics"/>
                <a:cs typeface="Montserrat Italics"/>
                <a:sym typeface="Montserrat Italics"/>
              </a:rPr>
              <a:t>Lot 1: 5,169 sqm  Lot 2: 6,970 sqm  Lot 3: 6,136 sqm  Lot 4: 7,829 sqm  Lot 5: 7,829 sqm  Lot 6: 5,213 sqm</a:t>
            </a:r>
            <a:r>
              <a:rPr lang="en-US" sz="955">
                <a:solidFill>
                  <a:srgbClr val="000000"/>
                </a:solidFill>
                <a:latin typeface="Montserrat"/>
                <a:ea typeface="Montserrat"/>
                <a:cs typeface="Montserrat"/>
                <a:sym typeface="Montserrat"/>
              </a:rPr>
              <a:t> </a:t>
            </a:r>
            <a:r>
              <a:rPr lang="en-US" sz="955" i="true">
                <a:solidFill>
                  <a:srgbClr val="000000"/>
                </a:solidFill>
                <a:latin typeface="Montserrat Italics"/>
                <a:ea typeface="Montserrat Italics"/>
                <a:cs typeface="Montserrat Italics"/>
                <a:sym typeface="Montserrat Italics"/>
              </a:rPr>
              <a:t>Lot 7: 6,130 sqm  Lot 8: 6,694 sqm  Lot 9: 7,177 sqm  Lot 10: 7,046 sqm  Lot 11: 7,909 sqm  Lot 12: 6,065 sqm  Lot 14: 10,078 sqm  Lot 15: 10,489 sqm  Lot 16: 7,203 sqm</a:t>
            </a:r>
          </a:p>
        </p:txBody>
      </p:sp>
      <p:sp>
        <p:nvSpPr>
          <p:cNvPr name="TextBox 21" id="21"/>
          <p:cNvSpPr txBox="true"/>
          <p:nvPr/>
        </p:nvSpPr>
        <p:spPr>
          <a:xfrm rot="0">
            <a:off x="1534336" y="3465944"/>
            <a:ext cx="1069338" cy="1177023"/>
          </a:xfrm>
          <a:prstGeom prst="rect">
            <a:avLst/>
          </a:prstGeom>
        </p:spPr>
        <p:txBody>
          <a:bodyPr anchor="t" rtlCol="false" tIns="0" lIns="0" bIns="0" rIns="0">
            <a:spAutoFit/>
          </a:bodyPr>
          <a:lstStyle/>
          <a:p>
            <a:pPr algn="l">
              <a:lnSpc>
                <a:spcPts val="1583"/>
              </a:lnSpc>
            </a:pPr>
            <a:r>
              <a:rPr lang="en-US" sz="1130">
                <a:solidFill>
                  <a:srgbClr val="000000"/>
                </a:solidFill>
                <a:latin typeface="Montserrat"/>
                <a:ea typeface="Montserrat"/>
                <a:cs typeface="Montserrat"/>
                <a:sym typeface="Montserrat"/>
              </a:rPr>
              <a:t>Block 2</a:t>
            </a:r>
          </a:p>
          <a:p>
            <a:pPr algn="l">
              <a:lnSpc>
                <a:spcPts val="1309"/>
              </a:lnSpc>
            </a:pPr>
            <a:r>
              <a:rPr lang="en-US" sz="976" i="true">
                <a:solidFill>
                  <a:srgbClr val="000000"/>
                </a:solidFill>
                <a:latin typeface="Montserrat Italics"/>
                <a:ea typeface="Montserrat Italics"/>
                <a:cs typeface="Montserrat Italics"/>
                <a:sym typeface="Montserrat Italics"/>
              </a:rPr>
              <a:t> Lot 1: 5,635 sqm  Lot 2: 5,345 sqm</a:t>
            </a:r>
          </a:p>
          <a:p>
            <a:pPr algn="l">
              <a:lnSpc>
                <a:spcPts val="1312"/>
              </a:lnSpc>
            </a:pPr>
            <a:r>
              <a:rPr lang="en-US" sz="978">
                <a:solidFill>
                  <a:srgbClr val="000000"/>
                </a:solidFill>
                <a:latin typeface="Montserrat"/>
                <a:ea typeface="Montserrat"/>
                <a:cs typeface="Montserrat"/>
                <a:sym typeface="Montserrat"/>
              </a:rPr>
              <a:t> </a:t>
            </a:r>
          </a:p>
          <a:p>
            <a:pPr algn="l">
              <a:lnSpc>
                <a:spcPts val="1312"/>
              </a:lnSpc>
            </a:pPr>
            <a:r>
              <a:rPr lang="en-US" sz="978">
                <a:solidFill>
                  <a:srgbClr val="000000"/>
                </a:solidFill>
                <a:latin typeface="Montserrat"/>
                <a:ea typeface="Montserrat"/>
                <a:cs typeface="Montserrat"/>
                <a:sym typeface="Montserrat"/>
              </a:rPr>
              <a:t> </a:t>
            </a:r>
            <a:r>
              <a:rPr lang="en-US" sz="978" i="true">
                <a:solidFill>
                  <a:srgbClr val="000000"/>
                </a:solidFill>
                <a:latin typeface="Montserrat Italics"/>
                <a:ea typeface="Montserrat Italics"/>
                <a:cs typeface="Montserrat Italics"/>
                <a:sym typeface="Montserrat Italics"/>
              </a:rPr>
              <a:t>Lot 4: 4,283 sqm  Lot 5: 4,916 sqm  Lot 6: 4,955 sqm</a:t>
            </a:r>
          </a:p>
        </p:txBody>
      </p:sp>
      <p:sp>
        <p:nvSpPr>
          <p:cNvPr name="TextBox 22" id="22"/>
          <p:cNvSpPr txBox="true"/>
          <p:nvPr/>
        </p:nvSpPr>
        <p:spPr>
          <a:xfrm rot="0">
            <a:off x="2859330" y="3476777"/>
            <a:ext cx="1093395" cy="1814455"/>
          </a:xfrm>
          <a:prstGeom prst="rect">
            <a:avLst/>
          </a:prstGeom>
        </p:spPr>
        <p:txBody>
          <a:bodyPr anchor="t" rtlCol="false" tIns="0" lIns="0" bIns="0" rIns="0">
            <a:spAutoFit/>
          </a:bodyPr>
          <a:lstStyle/>
          <a:p>
            <a:pPr algn="l">
              <a:lnSpc>
                <a:spcPts val="1542"/>
              </a:lnSpc>
            </a:pPr>
            <a:r>
              <a:rPr lang="en-US" sz="1101">
                <a:solidFill>
                  <a:srgbClr val="000000"/>
                </a:solidFill>
                <a:latin typeface="Montserrat"/>
                <a:ea typeface="Montserrat"/>
                <a:cs typeface="Montserrat"/>
                <a:sym typeface="Montserrat"/>
              </a:rPr>
              <a:t>Block 3</a:t>
            </a:r>
          </a:p>
          <a:p>
            <a:pPr algn="l">
              <a:lnSpc>
                <a:spcPts val="1277"/>
              </a:lnSpc>
            </a:pPr>
            <a:r>
              <a:rPr lang="en-US" sz="951">
                <a:solidFill>
                  <a:srgbClr val="000000"/>
                </a:solidFill>
                <a:latin typeface="Montserrat"/>
                <a:ea typeface="Montserrat"/>
                <a:cs typeface="Montserrat"/>
                <a:sym typeface="Montserrat"/>
              </a:rPr>
              <a:t> </a:t>
            </a:r>
            <a:r>
              <a:rPr lang="en-US" sz="951" i="true">
                <a:solidFill>
                  <a:srgbClr val="000000"/>
                </a:solidFill>
                <a:latin typeface="Montserrat Italics"/>
                <a:ea typeface="Montserrat Italics"/>
                <a:cs typeface="Montserrat Italics"/>
                <a:sym typeface="Montserrat Italics"/>
              </a:rPr>
              <a:t>Lot 1: 5,417 sqm  Lot 2: 5,449 sqm  Lot 3: 7,101 sqm  Lot 4: 9,567 sqm  Lot 5: 6,558 sqm  Lot 10: 7,178 sqm  Lot 12: 6,890 sqm  Lot 14: 8,200 sqm  Lot 15: 8,820 sqm  Lot 16: 8,801 sqm</a:t>
            </a:r>
          </a:p>
        </p:txBody>
      </p:sp>
      <p:sp>
        <p:nvSpPr>
          <p:cNvPr name="TextBox 23" id="23"/>
          <p:cNvSpPr txBox="true"/>
          <p:nvPr/>
        </p:nvSpPr>
        <p:spPr>
          <a:xfrm rot="0">
            <a:off x="4375716" y="4740758"/>
            <a:ext cx="981878" cy="801374"/>
          </a:xfrm>
          <a:prstGeom prst="rect">
            <a:avLst/>
          </a:prstGeom>
        </p:spPr>
        <p:txBody>
          <a:bodyPr anchor="t" rtlCol="false" tIns="0" lIns="0" bIns="0" rIns="0">
            <a:spAutoFit/>
          </a:bodyPr>
          <a:lstStyle/>
          <a:p>
            <a:pPr algn="l">
              <a:lnSpc>
                <a:spcPts val="1484"/>
              </a:lnSpc>
            </a:pPr>
            <a:r>
              <a:rPr lang="en-US" sz="1060">
                <a:solidFill>
                  <a:srgbClr val="000000"/>
                </a:solidFill>
                <a:latin typeface="Montserrat"/>
                <a:ea typeface="Montserrat"/>
                <a:cs typeface="Montserrat"/>
                <a:sym typeface="Montserrat"/>
              </a:rPr>
              <a:t>Block 4</a:t>
            </a:r>
          </a:p>
          <a:p>
            <a:pPr algn="l">
              <a:lnSpc>
                <a:spcPts val="1230"/>
              </a:lnSpc>
            </a:pPr>
            <a:r>
              <a:rPr lang="en-US" sz="915" i="true">
                <a:solidFill>
                  <a:srgbClr val="000000"/>
                </a:solidFill>
                <a:latin typeface="Montserrat Italics"/>
                <a:ea typeface="Montserrat Italics"/>
                <a:cs typeface="Montserrat Italics"/>
                <a:sym typeface="Montserrat Italics"/>
              </a:rPr>
              <a:t> Lot 1: 7,715 sqm  Lot 2: 8,721 sqm  Lot 3: 7,614 sqm  Lot 4: 6,401 sqm</a:t>
            </a:r>
          </a:p>
        </p:txBody>
      </p:sp>
      <p:sp>
        <p:nvSpPr>
          <p:cNvPr name="TextBox 24" id="24"/>
          <p:cNvSpPr txBox="true"/>
          <p:nvPr/>
        </p:nvSpPr>
        <p:spPr>
          <a:xfrm rot="0">
            <a:off x="5715585" y="5205234"/>
            <a:ext cx="472589" cy="170555"/>
          </a:xfrm>
          <a:prstGeom prst="rect">
            <a:avLst/>
          </a:prstGeom>
        </p:spPr>
        <p:txBody>
          <a:bodyPr anchor="t" rtlCol="false" tIns="0" lIns="0" bIns="0" rIns="0">
            <a:spAutoFit/>
          </a:bodyPr>
          <a:lstStyle/>
          <a:p>
            <a:pPr algn="l">
              <a:lnSpc>
                <a:spcPts val="1307"/>
              </a:lnSpc>
            </a:pPr>
            <a:r>
              <a:rPr lang="en-US" sz="990">
                <a:solidFill>
                  <a:srgbClr val="000000"/>
                </a:solidFill>
                <a:latin typeface="Montserrat"/>
                <a:ea typeface="Montserrat"/>
                <a:cs typeface="Montserrat"/>
                <a:sym typeface="Montserrat"/>
              </a:rPr>
              <a:t>Block 6</a:t>
            </a:r>
          </a:p>
        </p:txBody>
      </p:sp>
      <p:sp>
        <p:nvSpPr>
          <p:cNvPr name="TextBox 25" id="25"/>
          <p:cNvSpPr txBox="true"/>
          <p:nvPr/>
        </p:nvSpPr>
        <p:spPr>
          <a:xfrm rot="0">
            <a:off x="6442860" y="4804385"/>
            <a:ext cx="21041" cy="113916"/>
          </a:xfrm>
          <a:prstGeom prst="rect">
            <a:avLst/>
          </a:prstGeom>
        </p:spPr>
        <p:txBody>
          <a:bodyPr anchor="t" rtlCol="false" tIns="0" lIns="0" bIns="0" rIns="0">
            <a:spAutoFit/>
          </a:bodyPr>
          <a:lstStyle/>
          <a:p>
            <a:pPr algn="l">
              <a:lnSpc>
                <a:spcPts val="818"/>
              </a:lnSpc>
            </a:pPr>
            <a:r>
              <a:rPr lang="en-US" sz="620" i="true">
                <a:solidFill>
                  <a:srgbClr val="000000"/>
                </a:solidFill>
                <a:latin typeface="Montserrat Italics"/>
                <a:ea typeface="Montserrat Italics"/>
                <a:cs typeface="Montserrat Italics"/>
                <a:sym typeface="Montserrat Italics"/>
              </a:rPr>
              <a:t> </a:t>
            </a:r>
          </a:p>
        </p:txBody>
      </p:sp>
      <p:sp>
        <p:nvSpPr>
          <p:cNvPr name="TextBox 26" id="26"/>
          <p:cNvSpPr txBox="true"/>
          <p:nvPr/>
        </p:nvSpPr>
        <p:spPr>
          <a:xfrm rot="0">
            <a:off x="5715585" y="4765641"/>
            <a:ext cx="467077" cy="170555"/>
          </a:xfrm>
          <a:prstGeom prst="rect">
            <a:avLst/>
          </a:prstGeom>
        </p:spPr>
        <p:txBody>
          <a:bodyPr anchor="t" rtlCol="false" tIns="0" lIns="0" bIns="0" rIns="0">
            <a:spAutoFit/>
          </a:bodyPr>
          <a:lstStyle/>
          <a:p>
            <a:pPr algn="l">
              <a:lnSpc>
                <a:spcPts val="1307"/>
              </a:lnSpc>
            </a:pPr>
            <a:r>
              <a:rPr lang="en-US" sz="990">
                <a:solidFill>
                  <a:srgbClr val="000000"/>
                </a:solidFill>
                <a:latin typeface="Montserrat"/>
                <a:ea typeface="Montserrat"/>
                <a:cs typeface="Montserrat"/>
                <a:sym typeface="Montserrat"/>
              </a:rPr>
              <a:t>Block 5</a:t>
            </a:r>
          </a:p>
        </p:txBody>
      </p:sp>
      <p:sp>
        <p:nvSpPr>
          <p:cNvPr name="TextBox 27" id="27"/>
          <p:cNvSpPr txBox="true"/>
          <p:nvPr/>
        </p:nvSpPr>
        <p:spPr>
          <a:xfrm rot="0">
            <a:off x="6442860" y="4485655"/>
            <a:ext cx="21041" cy="113916"/>
          </a:xfrm>
          <a:prstGeom prst="rect">
            <a:avLst/>
          </a:prstGeom>
        </p:spPr>
        <p:txBody>
          <a:bodyPr anchor="t" rtlCol="false" tIns="0" lIns="0" bIns="0" rIns="0">
            <a:spAutoFit/>
          </a:bodyPr>
          <a:lstStyle/>
          <a:p>
            <a:pPr algn="l">
              <a:lnSpc>
                <a:spcPts val="818"/>
              </a:lnSpc>
            </a:pPr>
            <a:r>
              <a:rPr lang="en-US" sz="620" i="true">
                <a:solidFill>
                  <a:srgbClr val="000000"/>
                </a:solidFill>
                <a:latin typeface="Montserrat Italics"/>
                <a:ea typeface="Montserrat Italics"/>
                <a:cs typeface="Montserrat Italics"/>
                <a:sym typeface="Montserrat Italics"/>
              </a:rPr>
              <a:t> </a:t>
            </a:r>
          </a:p>
        </p:txBody>
      </p:sp>
      <p:sp>
        <p:nvSpPr>
          <p:cNvPr name="TextBox 28" id="28"/>
          <p:cNvSpPr txBox="true"/>
          <p:nvPr/>
        </p:nvSpPr>
        <p:spPr>
          <a:xfrm rot="0">
            <a:off x="5744133" y="5376885"/>
            <a:ext cx="893603" cy="140364"/>
          </a:xfrm>
          <a:prstGeom prst="rect">
            <a:avLst/>
          </a:prstGeom>
        </p:spPr>
        <p:txBody>
          <a:bodyPr anchor="t" rtlCol="false" tIns="0" lIns="0" bIns="0" rIns="0">
            <a:spAutoFit/>
          </a:bodyPr>
          <a:lstStyle/>
          <a:p>
            <a:pPr algn="l">
              <a:lnSpc>
                <a:spcPts val="1197"/>
              </a:lnSpc>
            </a:pPr>
            <a:r>
              <a:rPr lang="en-US" sz="855" i="true">
                <a:solidFill>
                  <a:srgbClr val="000000"/>
                </a:solidFill>
                <a:latin typeface="Montserrat Italics"/>
                <a:ea typeface="Montserrat Italics"/>
                <a:cs typeface="Montserrat Italics"/>
                <a:sym typeface="Montserrat Italics"/>
              </a:rPr>
              <a:t>Lot3:6,867 sqm</a:t>
            </a:r>
          </a:p>
        </p:txBody>
      </p:sp>
      <p:sp>
        <p:nvSpPr>
          <p:cNvPr name="TextBox 29" id="29"/>
          <p:cNvSpPr txBox="true"/>
          <p:nvPr/>
        </p:nvSpPr>
        <p:spPr>
          <a:xfrm rot="0">
            <a:off x="5744133" y="4937291"/>
            <a:ext cx="896488" cy="140364"/>
          </a:xfrm>
          <a:prstGeom prst="rect">
            <a:avLst/>
          </a:prstGeom>
        </p:spPr>
        <p:txBody>
          <a:bodyPr anchor="t" rtlCol="false" tIns="0" lIns="0" bIns="0" rIns="0">
            <a:spAutoFit/>
          </a:bodyPr>
          <a:lstStyle/>
          <a:p>
            <a:pPr algn="l">
              <a:lnSpc>
                <a:spcPts val="1197"/>
              </a:lnSpc>
            </a:pPr>
            <a:r>
              <a:rPr lang="en-US" sz="855" i="true">
                <a:solidFill>
                  <a:srgbClr val="000000"/>
                </a:solidFill>
                <a:latin typeface="Montserrat Italics"/>
                <a:ea typeface="Montserrat Italics"/>
                <a:cs typeface="Montserrat Italics"/>
                <a:sym typeface="Montserrat Italics"/>
              </a:rPr>
              <a:t>Lot1:12,922 sqm</a:t>
            </a:r>
          </a:p>
        </p:txBody>
      </p:sp>
      <p:sp>
        <p:nvSpPr>
          <p:cNvPr name="TextBox 30" id="30"/>
          <p:cNvSpPr txBox="true"/>
          <p:nvPr/>
        </p:nvSpPr>
        <p:spPr>
          <a:xfrm rot="0">
            <a:off x="1498179" y="4005599"/>
            <a:ext cx="1051792" cy="171108"/>
          </a:xfrm>
          <a:prstGeom prst="rect">
            <a:avLst/>
          </a:prstGeom>
        </p:spPr>
        <p:txBody>
          <a:bodyPr anchor="t" rtlCol="false" tIns="0" lIns="0" bIns="0" rIns="0">
            <a:spAutoFit/>
          </a:bodyPr>
          <a:lstStyle/>
          <a:p>
            <a:pPr algn="l">
              <a:lnSpc>
                <a:spcPts val="1331"/>
              </a:lnSpc>
            </a:pPr>
            <a:r>
              <a:rPr lang="en-US" sz="993" i="true">
                <a:solidFill>
                  <a:srgbClr val="000000"/>
                </a:solidFill>
                <a:latin typeface="Montserrat Italics"/>
                <a:ea typeface="Montserrat Italics"/>
                <a:cs typeface="Montserrat Italics"/>
                <a:sym typeface="Montserrat Italics"/>
              </a:rPr>
              <a:t> Lot 3: 5,357 sqm</a:t>
            </a:r>
          </a:p>
        </p:txBody>
      </p:sp>
      <p:sp>
        <p:nvSpPr>
          <p:cNvPr name="TextBox 31" id="31"/>
          <p:cNvSpPr txBox="true"/>
          <p:nvPr/>
        </p:nvSpPr>
        <p:spPr>
          <a:xfrm rot="0">
            <a:off x="6995160" y="4507351"/>
            <a:ext cx="691141" cy="89574"/>
          </a:xfrm>
          <a:prstGeom prst="rect">
            <a:avLst/>
          </a:prstGeom>
        </p:spPr>
        <p:txBody>
          <a:bodyPr anchor="t" rtlCol="false" tIns="0" lIns="0" bIns="0" rIns="0">
            <a:spAutoFit/>
          </a:bodyPr>
          <a:lstStyle/>
          <a:p>
            <a:pPr algn="l">
              <a:lnSpc>
                <a:spcPts val="795"/>
              </a:lnSpc>
            </a:pPr>
            <a:r>
              <a:rPr lang="en-US" sz="568" i="true">
                <a:solidFill>
                  <a:srgbClr val="FFFFFF"/>
                </a:solidFill>
                <a:latin typeface="Canva Sans Italics"/>
                <a:ea typeface="Canva Sans Italics"/>
                <a:cs typeface="Canva Sans Italics"/>
                <a:sym typeface="Canva Sans Italics"/>
              </a:rPr>
              <a:t>Artist's perspective</a:t>
            </a:r>
          </a:p>
        </p:txBody>
      </p:sp>
      <p:grpSp>
        <p:nvGrpSpPr>
          <p:cNvPr name="Group 32" id="32"/>
          <p:cNvGrpSpPr>
            <a:grpSpLocks noChangeAspect="true"/>
          </p:cNvGrpSpPr>
          <p:nvPr/>
        </p:nvGrpSpPr>
        <p:grpSpPr>
          <a:xfrm rot="0">
            <a:off x="0" y="1897"/>
            <a:ext cx="7772400" cy="929784"/>
            <a:chOff x="0" y="0"/>
            <a:chExt cx="7556297" cy="903935"/>
          </a:xfrm>
        </p:grpSpPr>
        <p:sp>
          <p:nvSpPr>
            <p:cNvPr name="Freeform 33" id="33"/>
            <p:cNvSpPr/>
            <p:nvPr/>
          </p:nvSpPr>
          <p:spPr>
            <a:xfrm flipH="false" flipV="false" rot="0">
              <a:off x="0" y="0"/>
              <a:ext cx="7555992" cy="903986"/>
            </a:xfrm>
            <a:custGeom>
              <a:avLst/>
              <a:gdLst/>
              <a:ahLst/>
              <a:cxnLst/>
              <a:rect r="r" b="b" t="t" l="l"/>
              <a:pathLst>
                <a:path h="903986" w="7555992">
                  <a:moveTo>
                    <a:pt x="0" y="0"/>
                  </a:moveTo>
                  <a:lnTo>
                    <a:pt x="0" y="903986"/>
                  </a:lnTo>
                  <a:lnTo>
                    <a:pt x="7555992" y="903986"/>
                  </a:lnTo>
                  <a:lnTo>
                    <a:pt x="7555992" y="0"/>
                  </a:lnTo>
                  <a:close/>
                </a:path>
              </a:pathLst>
            </a:custGeom>
            <a:solidFill>
              <a:srgbClr val="EDECED"/>
            </a:solidFill>
          </p:spPr>
        </p:sp>
      </p:grpSp>
      <p:sp>
        <p:nvSpPr>
          <p:cNvPr name="Freeform 34" id="34"/>
          <p:cNvSpPr/>
          <p:nvPr/>
        </p:nvSpPr>
        <p:spPr>
          <a:xfrm flipH="false" flipV="false" rot="0">
            <a:off x="740202" y="154000"/>
            <a:ext cx="534377" cy="530504"/>
          </a:xfrm>
          <a:custGeom>
            <a:avLst/>
            <a:gdLst/>
            <a:ahLst/>
            <a:cxnLst/>
            <a:rect r="r" b="b" t="t" l="l"/>
            <a:pathLst>
              <a:path h="530504" w="534377">
                <a:moveTo>
                  <a:pt x="0" y="0"/>
                </a:moveTo>
                <a:lnTo>
                  <a:pt x="534377" y="0"/>
                </a:lnTo>
                <a:lnTo>
                  <a:pt x="534377" y="530505"/>
                </a:lnTo>
                <a:lnTo>
                  <a:pt x="0" y="530505"/>
                </a:lnTo>
                <a:lnTo>
                  <a:pt x="0" y="0"/>
                </a:lnTo>
                <a:close/>
              </a:path>
            </a:pathLst>
          </a:custGeom>
          <a:blipFill>
            <a:blip r:embed="rId10"/>
            <a:stretch>
              <a:fillRect l="-69163" t="-214611" r="-68439" b="-203749"/>
            </a:stretch>
          </a:blipFill>
        </p:spPr>
      </p:sp>
      <p:sp>
        <p:nvSpPr>
          <p:cNvPr name="TextBox 35" id="35"/>
          <p:cNvSpPr txBox="true"/>
          <p:nvPr/>
        </p:nvSpPr>
        <p:spPr>
          <a:xfrm rot="0">
            <a:off x="1455517" y="168916"/>
            <a:ext cx="2426303" cy="494773"/>
          </a:xfrm>
          <a:prstGeom prst="rect">
            <a:avLst/>
          </a:prstGeom>
        </p:spPr>
        <p:txBody>
          <a:bodyPr anchor="t" rtlCol="false" tIns="0" lIns="0" bIns="0" rIns="0">
            <a:spAutoFit/>
          </a:bodyPr>
          <a:lstStyle/>
          <a:p>
            <a:pPr algn="l">
              <a:lnSpc>
                <a:spcPts val="1374"/>
              </a:lnSpc>
            </a:pPr>
            <a:r>
              <a:rPr lang="en-US" sz="1018">
                <a:solidFill>
                  <a:srgbClr val="000000"/>
                </a:solidFill>
                <a:latin typeface="B612"/>
                <a:ea typeface="B612"/>
                <a:cs typeface="B612"/>
                <a:sym typeface="B612"/>
              </a:rPr>
              <a:t>For inquiries, kindly email:</a:t>
            </a:r>
          </a:p>
          <a:p>
            <a:pPr algn="l">
              <a:lnSpc>
                <a:spcPts val="1374"/>
              </a:lnSpc>
            </a:pPr>
            <a:r>
              <a:rPr lang="en-US" sz="1018">
                <a:solidFill>
                  <a:srgbClr val="000000"/>
                </a:solidFill>
                <a:latin typeface="B612"/>
                <a:ea typeface="B612"/>
                <a:cs typeface="B612"/>
                <a:sym typeface="B612"/>
              </a:rPr>
              <a:t>peregrino.mae@ayalalandpremier.</a:t>
            </a:r>
            <a:r>
              <a:rPr lang="en-US" sz="1018">
                <a:solidFill>
                  <a:srgbClr val="000000"/>
                </a:solidFill>
                <a:latin typeface="B612"/>
                <a:ea typeface="B612"/>
                <a:cs typeface="B612"/>
                <a:sym typeface="B612"/>
              </a:rPr>
              <a:t>com </a:t>
            </a:r>
          </a:p>
          <a:p>
            <a:pPr algn="l">
              <a:lnSpc>
                <a:spcPts val="1374"/>
              </a:lnSpc>
            </a:pPr>
            <a:r>
              <a:rPr lang="en-US" sz="1018">
                <a:solidFill>
                  <a:srgbClr val="000000"/>
                </a:solidFill>
                <a:latin typeface="B612"/>
                <a:ea typeface="B612"/>
                <a:cs typeface="B612"/>
                <a:sym typeface="B612"/>
              </a:rPr>
              <a:t>mae.ayalalandpremier@gmail.com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2262" y="-203497"/>
            <a:ext cx="8335980" cy="11732961"/>
          </a:xfrm>
          <a:custGeom>
            <a:avLst/>
            <a:gdLst/>
            <a:ahLst/>
            <a:cxnLst/>
            <a:rect r="r" b="b" t="t" l="l"/>
            <a:pathLst>
              <a:path h="11732961" w="8335980">
                <a:moveTo>
                  <a:pt x="0" y="0"/>
                </a:moveTo>
                <a:lnTo>
                  <a:pt x="8335980" y="0"/>
                </a:lnTo>
                <a:lnTo>
                  <a:pt x="8335980" y="11732961"/>
                </a:lnTo>
                <a:lnTo>
                  <a:pt x="0" y="117329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0469" y="487756"/>
            <a:ext cx="5020631" cy="1036426"/>
          </a:xfrm>
          <a:custGeom>
            <a:avLst/>
            <a:gdLst/>
            <a:ahLst/>
            <a:cxnLst/>
            <a:rect r="r" b="b" t="t" l="l"/>
            <a:pathLst>
              <a:path h="1036426" w="5020631">
                <a:moveTo>
                  <a:pt x="0" y="0"/>
                </a:moveTo>
                <a:lnTo>
                  <a:pt x="5020631" y="0"/>
                </a:lnTo>
                <a:lnTo>
                  <a:pt x="5020631" y="1036426"/>
                </a:lnTo>
                <a:lnTo>
                  <a:pt x="0" y="1036426"/>
                </a:lnTo>
                <a:lnTo>
                  <a:pt x="0" y="0"/>
                </a:lnTo>
                <a:close/>
              </a:path>
            </a:pathLst>
          </a:custGeom>
          <a:blipFill>
            <a:blip r:embed="rId4"/>
            <a:stretch>
              <a:fillRect l="0" t="0" r="0" b="0"/>
            </a:stretch>
          </a:blipFill>
        </p:spPr>
      </p:sp>
      <p:sp>
        <p:nvSpPr>
          <p:cNvPr name="Freeform 4" id="4"/>
          <p:cNvSpPr/>
          <p:nvPr/>
        </p:nvSpPr>
        <p:spPr>
          <a:xfrm flipH="false" flipV="false" rot="0">
            <a:off x="0" y="1677920"/>
            <a:ext cx="7772400" cy="3870764"/>
          </a:xfrm>
          <a:custGeom>
            <a:avLst/>
            <a:gdLst/>
            <a:ahLst/>
            <a:cxnLst/>
            <a:rect r="r" b="b" t="t" l="l"/>
            <a:pathLst>
              <a:path h="3870764" w="7772400">
                <a:moveTo>
                  <a:pt x="0" y="0"/>
                </a:moveTo>
                <a:lnTo>
                  <a:pt x="7772400" y="0"/>
                </a:lnTo>
                <a:lnTo>
                  <a:pt x="7772400" y="3870764"/>
                </a:lnTo>
                <a:lnTo>
                  <a:pt x="0" y="3870764"/>
                </a:lnTo>
                <a:lnTo>
                  <a:pt x="0" y="0"/>
                </a:lnTo>
                <a:close/>
              </a:path>
            </a:pathLst>
          </a:custGeom>
          <a:blipFill>
            <a:blip r:embed="rId5"/>
            <a:stretch>
              <a:fillRect l="-941" t="-6948" r="-1959" b="-9387"/>
            </a:stretch>
          </a:blipFill>
        </p:spPr>
      </p:sp>
      <p:sp>
        <p:nvSpPr>
          <p:cNvPr name="Freeform 5" id="5"/>
          <p:cNvSpPr/>
          <p:nvPr/>
        </p:nvSpPr>
        <p:spPr>
          <a:xfrm flipH="false" flipV="false" rot="0">
            <a:off x="5996312" y="8011923"/>
            <a:ext cx="1053447" cy="1053447"/>
          </a:xfrm>
          <a:custGeom>
            <a:avLst/>
            <a:gdLst/>
            <a:ahLst/>
            <a:cxnLst/>
            <a:rect r="r" b="b" t="t" l="l"/>
            <a:pathLst>
              <a:path h="1053447" w="1053447">
                <a:moveTo>
                  <a:pt x="0" y="0"/>
                </a:moveTo>
                <a:lnTo>
                  <a:pt x="1053447" y="0"/>
                </a:lnTo>
                <a:lnTo>
                  <a:pt x="1053447" y="1053448"/>
                </a:lnTo>
                <a:lnTo>
                  <a:pt x="0" y="1053448"/>
                </a:lnTo>
                <a:lnTo>
                  <a:pt x="0" y="0"/>
                </a:lnTo>
                <a:close/>
              </a:path>
            </a:pathLst>
          </a:custGeom>
          <a:blipFill>
            <a:blip r:embed="rId6"/>
            <a:stretch>
              <a:fillRect l="0" t="0" r="0" b="0"/>
            </a:stretch>
          </a:blipFill>
        </p:spPr>
      </p:sp>
      <p:sp>
        <p:nvSpPr>
          <p:cNvPr name="TextBox 6" id="6"/>
          <p:cNvSpPr txBox="true"/>
          <p:nvPr/>
        </p:nvSpPr>
        <p:spPr>
          <a:xfrm rot="0">
            <a:off x="1832324" y="5786809"/>
            <a:ext cx="4326807" cy="1856559"/>
          </a:xfrm>
          <a:prstGeom prst="rect">
            <a:avLst/>
          </a:prstGeom>
        </p:spPr>
        <p:txBody>
          <a:bodyPr anchor="t" rtlCol="false" tIns="0" lIns="0" bIns="0" rIns="0">
            <a:spAutoFit/>
          </a:bodyPr>
          <a:lstStyle/>
          <a:p>
            <a:pPr algn="ctr">
              <a:lnSpc>
                <a:spcPts val="5456"/>
              </a:lnSpc>
            </a:pPr>
            <a:r>
              <a:rPr lang="en-US" sz="5683">
                <a:solidFill>
                  <a:srgbClr val="424242"/>
                </a:solidFill>
                <a:latin typeface="Glacial Indifference"/>
                <a:ea typeface="Glacial Indifference"/>
                <a:cs typeface="Glacial Indifference"/>
                <a:sym typeface="Glacial Indifference"/>
              </a:rPr>
              <a:t>CAVITE TECHNOPARK</a:t>
            </a:r>
          </a:p>
          <a:p>
            <a:pPr algn="ctr">
              <a:lnSpc>
                <a:spcPts val="4261"/>
              </a:lnSpc>
            </a:pPr>
            <a:r>
              <a:rPr lang="en-US" sz="1704">
                <a:solidFill>
                  <a:srgbClr val="444440"/>
                </a:solidFill>
                <a:latin typeface="B612"/>
                <a:ea typeface="B612"/>
                <a:cs typeface="B612"/>
                <a:sym typeface="B612"/>
              </a:rPr>
              <a:t>Governor's Drive, Naic, Cavite</a:t>
            </a:r>
          </a:p>
        </p:txBody>
      </p:sp>
      <p:sp>
        <p:nvSpPr>
          <p:cNvPr name="TextBox 7" id="7"/>
          <p:cNvSpPr txBox="true"/>
          <p:nvPr/>
        </p:nvSpPr>
        <p:spPr>
          <a:xfrm rot="0">
            <a:off x="5996312" y="934007"/>
            <a:ext cx="1252170" cy="164554"/>
          </a:xfrm>
          <a:prstGeom prst="rect">
            <a:avLst/>
          </a:prstGeom>
        </p:spPr>
        <p:txBody>
          <a:bodyPr anchor="t" rtlCol="false" tIns="0" lIns="0" bIns="0" rIns="0">
            <a:spAutoFit/>
          </a:bodyPr>
          <a:lstStyle/>
          <a:p>
            <a:pPr algn="l">
              <a:lnSpc>
                <a:spcPts val="1336"/>
              </a:lnSpc>
            </a:pPr>
            <a:r>
              <a:rPr lang="en-US" sz="954" spc="210">
                <a:solidFill>
                  <a:srgbClr val="424242"/>
                </a:solidFill>
                <a:latin typeface="Glacial Indifference"/>
                <a:ea typeface="Glacial Indifference"/>
                <a:cs typeface="Glacial Indifference"/>
                <a:sym typeface="Glacial Indifference"/>
              </a:rPr>
              <a:t>DECEMBER 2023</a:t>
            </a:r>
          </a:p>
        </p:txBody>
      </p:sp>
      <p:sp>
        <p:nvSpPr>
          <p:cNvPr name="TextBox 8" id="8"/>
          <p:cNvSpPr txBox="true"/>
          <p:nvPr/>
        </p:nvSpPr>
        <p:spPr>
          <a:xfrm rot="0">
            <a:off x="1064178" y="8097076"/>
            <a:ext cx="4264369" cy="1367663"/>
          </a:xfrm>
          <a:prstGeom prst="rect">
            <a:avLst/>
          </a:prstGeom>
        </p:spPr>
        <p:txBody>
          <a:bodyPr anchor="t" rtlCol="false" tIns="0" lIns="0" bIns="0" rIns="0">
            <a:spAutoFit/>
          </a:bodyPr>
          <a:lstStyle/>
          <a:p>
            <a:pPr algn="l">
              <a:lnSpc>
                <a:spcPts val="2175"/>
              </a:lnSpc>
            </a:pPr>
            <a:r>
              <a:rPr lang="en-US" sz="1599">
                <a:solidFill>
                  <a:srgbClr val="000000"/>
                </a:solidFill>
                <a:latin typeface="Montserrat"/>
                <a:ea typeface="Montserrat"/>
                <a:cs typeface="Montserrat"/>
                <a:sym typeface="Montserrat"/>
              </a:rPr>
              <a:t>Cavite Technopark caters to both PEZA and non-PEZA locator- companies engaged in electronics, automotive, consumer products, pharmaceuticals, warehousing and logistics, among others.</a:t>
            </a:r>
          </a:p>
        </p:txBody>
      </p:sp>
      <p:sp>
        <p:nvSpPr>
          <p:cNvPr name="TextBox 9" id="9"/>
          <p:cNvSpPr txBox="true"/>
          <p:nvPr/>
        </p:nvSpPr>
        <p:spPr>
          <a:xfrm rot="0">
            <a:off x="6071819" y="9170598"/>
            <a:ext cx="920313" cy="294141"/>
          </a:xfrm>
          <a:prstGeom prst="rect">
            <a:avLst/>
          </a:prstGeom>
        </p:spPr>
        <p:txBody>
          <a:bodyPr anchor="t" rtlCol="false" tIns="0" lIns="0" bIns="0" rIns="0">
            <a:spAutoFit/>
          </a:bodyPr>
          <a:lstStyle/>
          <a:p>
            <a:pPr algn="ctr">
              <a:lnSpc>
                <a:spcPts val="1185"/>
              </a:lnSpc>
            </a:pPr>
            <a:r>
              <a:rPr lang="en-US" sz="877">
                <a:solidFill>
                  <a:srgbClr val="444440"/>
                </a:solidFill>
                <a:latin typeface="B612"/>
                <a:ea typeface="B612"/>
                <a:cs typeface="B612"/>
                <a:sym typeface="B612"/>
              </a:rPr>
              <a:t>SCAN TO TAKE A VIRTUAL TOUR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026274" y="-7049760"/>
            <a:ext cx="18173248" cy="25578999"/>
            <a:chOff x="0" y="0"/>
            <a:chExt cx="7683297" cy="10814304"/>
          </a:xfrm>
        </p:grpSpPr>
        <p:sp>
          <p:nvSpPr>
            <p:cNvPr name="Freeform 3" id="3"/>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sp>
          <p:nvSpPr>
            <p:cNvPr name="Freeform 4" id="4"/>
            <p:cNvSpPr/>
            <p:nvPr/>
          </p:nvSpPr>
          <p:spPr>
            <a:xfrm flipH="false" flipV="false" rot="0">
              <a:off x="63500" y="63500"/>
              <a:ext cx="7555992" cy="10687304"/>
            </a:xfrm>
            <a:custGeom>
              <a:avLst/>
              <a:gdLst/>
              <a:ahLst/>
              <a:cxnLst/>
              <a:rect r="r" b="b" t="t" l="l"/>
              <a:pathLst>
                <a:path h="10687304" w="7555992">
                  <a:moveTo>
                    <a:pt x="0" y="0"/>
                  </a:moveTo>
                  <a:lnTo>
                    <a:pt x="0" y="10687304"/>
                  </a:lnTo>
                  <a:lnTo>
                    <a:pt x="7555992" y="10687304"/>
                  </a:lnTo>
                  <a:lnTo>
                    <a:pt x="7555992" y="0"/>
                  </a:lnTo>
                  <a:close/>
                </a:path>
              </a:pathLst>
            </a:custGeom>
            <a:solidFill>
              <a:srgbClr val="FFFFFF"/>
            </a:solidFill>
          </p:spPr>
        </p:sp>
      </p:grpSp>
      <p:sp>
        <p:nvSpPr>
          <p:cNvPr name="Freeform 5" id="5"/>
          <p:cNvSpPr/>
          <p:nvPr/>
        </p:nvSpPr>
        <p:spPr>
          <a:xfrm flipH="false" flipV="false" rot="0">
            <a:off x="0" y="7110493"/>
            <a:ext cx="2038145" cy="2228270"/>
          </a:xfrm>
          <a:custGeom>
            <a:avLst/>
            <a:gdLst/>
            <a:ahLst/>
            <a:cxnLst/>
            <a:rect r="r" b="b" t="t" l="l"/>
            <a:pathLst>
              <a:path h="2228270" w="2038145">
                <a:moveTo>
                  <a:pt x="0" y="0"/>
                </a:moveTo>
                <a:lnTo>
                  <a:pt x="2038145" y="0"/>
                </a:lnTo>
                <a:lnTo>
                  <a:pt x="2038145" y="2228270"/>
                </a:lnTo>
                <a:lnTo>
                  <a:pt x="0" y="2228270"/>
                </a:lnTo>
                <a:lnTo>
                  <a:pt x="0" y="0"/>
                </a:lnTo>
                <a:close/>
              </a:path>
            </a:pathLst>
          </a:custGeom>
          <a:blipFill>
            <a:blip r:embed="rId2"/>
            <a:stretch>
              <a:fillRect l="-28219" t="-1611" r="0" b="-1697"/>
            </a:stretch>
          </a:blipFill>
        </p:spPr>
      </p:sp>
      <p:sp>
        <p:nvSpPr>
          <p:cNvPr name="Freeform 6" id="6"/>
          <p:cNvSpPr/>
          <p:nvPr/>
        </p:nvSpPr>
        <p:spPr>
          <a:xfrm flipH="false" flipV="false" rot="0">
            <a:off x="0" y="5276215"/>
            <a:ext cx="1889401" cy="1736739"/>
          </a:xfrm>
          <a:custGeom>
            <a:avLst/>
            <a:gdLst/>
            <a:ahLst/>
            <a:cxnLst/>
            <a:rect r="r" b="b" t="t" l="l"/>
            <a:pathLst>
              <a:path h="1736739" w="1889401">
                <a:moveTo>
                  <a:pt x="0" y="0"/>
                </a:moveTo>
                <a:lnTo>
                  <a:pt x="1889401" y="0"/>
                </a:lnTo>
                <a:lnTo>
                  <a:pt x="1889401" y="1736739"/>
                </a:lnTo>
                <a:lnTo>
                  <a:pt x="0" y="1736739"/>
                </a:lnTo>
                <a:lnTo>
                  <a:pt x="0" y="0"/>
                </a:lnTo>
                <a:close/>
              </a:path>
            </a:pathLst>
          </a:custGeom>
          <a:blipFill>
            <a:blip r:embed="rId3"/>
            <a:stretch>
              <a:fillRect l="-8396" t="-2661" r="0" b="-2527"/>
            </a:stretch>
          </a:blipFill>
        </p:spPr>
      </p:sp>
      <p:sp>
        <p:nvSpPr>
          <p:cNvPr name="Freeform 7" id="7"/>
          <p:cNvSpPr/>
          <p:nvPr/>
        </p:nvSpPr>
        <p:spPr>
          <a:xfrm flipH="false" flipV="false" rot="0">
            <a:off x="2540098" y="4595430"/>
            <a:ext cx="1480977" cy="3895"/>
          </a:xfrm>
          <a:custGeom>
            <a:avLst/>
            <a:gdLst/>
            <a:ahLst/>
            <a:cxnLst/>
            <a:rect r="r" b="b" t="t" l="l"/>
            <a:pathLst>
              <a:path h="3895" w="1480977">
                <a:moveTo>
                  <a:pt x="0" y="0"/>
                </a:moveTo>
                <a:lnTo>
                  <a:pt x="1480977" y="0"/>
                </a:lnTo>
                <a:lnTo>
                  <a:pt x="1480977" y="3895"/>
                </a:lnTo>
                <a:lnTo>
                  <a:pt x="0" y="38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540098" y="3813198"/>
            <a:ext cx="1235446" cy="3895"/>
          </a:xfrm>
          <a:custGeom>
            <a:avLst/>
            <a:gdLst/>
            <a:ahLst/>
            <a:cxnLst/>
            <a:rect r="r" b="b" t="t" l="l"/>
            <a:pathLst>
              <a:path h="3895" w="1235446">
                <a:moveTo>
                  <a:pt x="0" y="0"/>
                </a:moveTo>
                <a:lnTo>
                  <a:pt x="1235446" y="0"/>
                </a:lnTo>
                <a:lnTo>
                  <a:pt x="1235446" y="3894"/>
                </a:lnTo>
                <a:lnTo>
                  <a:pt x="0" y="38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504219" y="1910589"/>
            <a:ext cx="3256899" cy="4538795"/>
          </a:xfrm>
          <a:custGeom>
            <a:avLst/>
            <a:gdLst/>
            <a:ahLst/>
            <a:cxnLst/>
            <a:rect r="r" b="b" t="t" l="l"/>
            <a:pathLst>
              <a:path h="4538795" w="3256899">
                <a:moveTo>
                  <a:pt x="0" y="0"/>
                </a:moveTo>
                <a:lnTo>
                  <a:pt x="3256899" y="0"/>
                </a:lnTo>
                <a:lnTo>
                  <a:pt x="3256899" y="4538796"/>
                </a:lnTo>
                <a:lnTo>
                  <a:pt x="0" y="4538796"/>
                </a:lnTo>
                <a:lnTo>
                  <a:pt x="0" y="0"/>
                </a:lnTo>
                <a:close/>
              </a:path>
            </a:pathLst>
          </a:custGeom>
          <a:blipFill>
            <a:blip r:embed="rId8"/>
            <a:stretch>
              <a:fillRect l="0" t="-793" r="-56891" b="-793"/>
            </a:stretch>
          </a:blipFill>
        </p:spPr>
      </p:sp>
      <p:sp>
        <p:nvSpPr>
          <p:cNvPr name="Freeform 10" id="10"/>
          <p:cNvSpPr/>
          <p:nvPr/>
        </p:nvSpPr>
        <p:spPr>
          <a:xfrm flipH="false" flipV="false" rot="0">
            <a:off x="149309" y="1091958"/>
            <a:ext cx="5455714" cy="809106"/>
          </a:xfrm>
          <a:custGeom>
            <a:avLst/>
            <a:gdLst/>
            <a:ahLst/>
            <a:cxnLst/>
            <a:rect r="r" b="b" t="t" l="l"/>
            <a:pathLst>
              <a:path h="809106" w="5455714">
                <a:moveTo>
                  <a:pt x="0" y="0"/>
                </a:moveTo>
                <a:lnTo>
                  <a:pt x="5455715" y="0"/>
                </a:lnTo>
                <a:lnTo>
                  <a:pt x="5455715" y="809106"/>
                </a:lnTo>
                <a:lnTo>
                  <a:pt x="0" y="809106"/>
                </a:lnTo>
                <a:lnTo>
                  <a:pt x="0" y="0"/>
                </a:lnTo>
                <a:close/>
              </a:path>
            </a:pathLst>
          </a:custGeom>
          <a:blipFill>
            <a:blip r:embed="rId9"/>
            <a:stretch>
              <a:fillRect l="0" t="0" r="0" b="0"/>
            </a:stretch>
          </a:blipFill>
        </p:spPr>
      </p:sp>
      <p:sp>
        <p:nvSpPr>
          <p:cNvPr name="Freeform 11" id="11"/>
          <p:cNvSpPr/>
          <p:nvPr/>
        </p:nvSpPr>
        <p:spPr>
          <a:xfrm flipH="false" flipV="false" rot="0">
            <a:off x="1507725" y="6192001"/>
            <a:ext cx="1933358" cy="1712166"/>
          </a:xfrm>
          <a:custGeom>
            <a:avLst/>
            <a:gdLst/>
            <a:ahLst/>
            <a:cxnLst/>
            <a:rect r="r" b="b" t="t" l="l"/>
            <a:pathLst>
              <a:path h="1712166" w="1933358">
                <a:moveTo>
                  <a:pt x="0" y="0"/>
                </a:moveTo>
                <a:lnTo>
                  <a:pt x="1933358" y="0"/>
                </a:lnTo>
                <a:lnTo>
                  <a:pt x="1933358" y="1712166"/>
                </a:lnTo>
                <a:lnTo>
                  <a:pt x="0" y="1712166"/>
                </a:lnTo>
                <a:lnTo>
                  <a:pt x="0" y="0"/>
                </a:lnTo>
                <a:close/>
              </a:path>
            </a:pathLst>
          </a:custGeom>
          <a:blipFill>
            <a:blip r:embed="rId10"/>
            <a:stretch>
              <a:fillRect l="0" t="-463" r="0" b="-493"/>
            </a:stretch>
          </a:blipFill>
        </p:spPr>
      </p:sp>
      <p:grpSp>
        <p:nvGrpSpPr>
          <p:cNvPr name="Group 12" id="12"/>
          <p:cNvGrpSpPr>
            <a:grpSpLocks noChangeAspect="true"/>
          </p:cNvGrpSpPr>
          <p:nvPr/>
        </p:nvGrpSpPr>
        <p:grpSpPr>
          <a:xfrm rot="0">
            <a:off x="377024" y="3150144"/>
            <a:ext cx="35786" cy="35786"/>
            <a:chOff x="0" y="0"/>
            <a:chExt cx="34493" cy="34493"/>
          </a:xfrm>
        </p:grpSpPr>
        <p:sp>
          <p:nvSpPr>
            <p:cNvPr name="Freeform 13" id="13"/>
            <p:cNvSpPr/>
            <p:nvPr/>
          </p:nvSpPr>
          <p:spPr>
            <a:xfrm flipH="false" flipV="false" rot="0">
              <a:off x="0" y="0"/>
              <a:ext cx="34544" cy="34417"/>
            </a:xfrm>
            <a:custGeom>
              <a:avLst/>
              <a:gdLst/>
              <a:ahLst/>
              <a:cxnLst/>
              <a:rect r="r" b="b" t="t" l="l"/>
              <a:pathLst>
                <a:path h="34417" w="34544">
                  <a:moveTo>
                    <a:pt x="34544" y="17272"/>
                  </a:moveTo>
                  <a:cubicBezTo>
                    <a:pt x="34544" y="19558"/>
                    <a:pt x="34163" y="21717"/>
                    <a:pt x="33274" y="23876"/>
                  </a:cubicBezTo>
                  <a:cubicBezTo>
                    <a:pt x="32385" y="26035"/>
                    <a:pt x="31115" y="27813"/>
                    <a:pt x="29591" y="29464"/>
                  </a:cubicBezTo>
                  <a:cubicBezTo>
                    <a:pt x="28067" y="31115"/>
                    <a:pt x="26162" y="32385"/>
                    <a:pt x="24003" y="33147"/>
                  </a:cubicBezTo>
                  <a:cubicBezTo>
                    <a:pt x="21844" y="33909"/>
                    <a:pt x="19685" y="34417"/>
                    <a:pt x="17399" y="34417"/>
                  </a:cubicBezTo>
                  <a:cubicBezTo>
                    <a:pt x="15113" y="34417"/>
                    <a:pt x="12700" y="34036"/>
                    <a:pt x="10668" y="33147"/>
                  </a:cubicBezTo>
                  <a:cubicBezTo>
                    <a:pt x="8636" y="32258"/>
                    <a:pt x="6731" y="31115"/>
                    <a:pt x="5080" y="29464"/>
                  </a:cubicBezTo>
                  <a:cubicBezTo>
                    <a:pt x="3429" y="27813"/>
                    <a:pt x="2159" y="25908"/>
                    <a:pt x="1270" y="23876"/>
                  </a:cubicBezTo>
                  <a:cubicBezTo>
                    <a:pt x="381" y="21844"/>
                    <a:pt x="0" y="19558"/>
                    <a:pt x="0" y="17272"/>
                  </a:cubicBezTo>
                  <a:cubicBezTo>
                    <a:pt x="0" y="14986"/>
                    <a:pt x="381" y="12700"/>
                    <a:pt x="1270" y="10668"/>
                  </a:cubicBezTo>
                  <a:cubicBezTo>
                    <a:pt x="2159" y="8636"/>
                    <a:pt x="3429" y="6731"/>
                    <a:pt x="5080" y="5080"/>
                  </a:cubicBezTo>
                  <a:cubicBezTo>
                    <a:pt x="6731" y="3429"/>
                    <a:pt x="8509" y="2159"/>
                    <a:pt x="10668" y="1270"/>
                  </a:cubicBezTo>
                  <a:cubicBezTo>
                    <a:pt x="12827" y="381"/>
                    <a:pt x="14986" y="0"/>
                    <a:pt x="17272" y="0"/>
                  </a:cubicBezTo>
                  <a:cubicBezTo>
                    <a:pt x="19558" y="0"/>
                    <a:pt x="21717" y="381"/>
                    <a:pt x="23876" y="1270"/>
                  </a:cubicBezTo>
                  <a:cubicBezTo>
                    <a:pt x="26035" y="2159"/>
                    <a:pt x="27813" y="3429"/>
                    <a:pt x="29464" y="4953"/>
                  </a:cubicBezTo>
                  <a:cubicBezTo>
                    <a:pt x="31115" y="6477"/>
                    <a:pt x="32385" y="8382"/>
                    <a:pt x="33147" y="10541"/>
                  </a:cubicBezTo>
                  <a:cubicBezTo>
                    <a:pt x="33909" y="12700"/>
                    <a:pt x="34417" y="14859"/>
                    <a:pt x="34417" y="17145"/>
                  </a:cubicBezTo>
                  <a:close/>
                </a:path>
              </a:pathLst>
            </a:custGeom>
            <a:solidFill>
              <a:srgbClr val="000000"/>
            </a:solidFill>
          </p:spPr>
        </p:sp>
      </p:grpSp>
      <p:grpSp>
        <p:nvGrpSpPr>
          <p:cNvPr name="Group 14" id="14"/>
          <p:cNvGrpSpPr>
            <a:grpSpLocks noChangeAspect="true"/>
          </p:cNvGrpSpPr>
          <p:nvPr/>
        </p:nvGrpSpPr>
        <p:grpSpPr>
          <a:xfrm rot="0">
            <a:off x="377024" y="3321929"/>
            <a:ext cx="35786" cy="35786"/>
            <a:chOff x="0" y="0"/>
            <a:chExt cx="34493" cy="34493"/>
          </a:xfrm>
        </p:grpSpPr>
        <p:sp>
          <p:nvSpPr>
            <p:cNvPr name="Freeform 15" id="15"/>
            <p:cNvSpPr/>
            <p:nvPr/>
          </p:nvSpPr>
          <p:spPr>
            <a:xfrm flipH="false" flipV="false" rot="0">
              <a:off x="0" y="0"/>
              <a:ext cx="34544" cy="34417"/>
            </a:xfrm>
            <a:custGeom>
              <a:avLst/>
              <a:gdLst/>
              <a:ahLst/>
              <a:cxnLst/>
              <a:rect r="r" b="b" t="t" l="l"/>
              <a:pathLst>
                <a:path h="34417" w="34544">
                  <a:moveTo>
                    <a:pt x="34544" y="17272"/>
                  </a:moveTo>
                  <a:cubicBezTo>
                    <a:pt x="34544" y="19558"/>
                    <a:pt x="34163" y="21717"/>
                    <a:pt x="33274" y="23876"/>
                  </a:cubicBezTo>
                  <a:cubicBezTo>
                    <a:pt x="32385" y="26035"/>
                    <a:pt x="31115" y="27813"/>
                    <a:pt x="29591" y="29464"/>
                  </a:cubicBezTo>
                  <a:cubicBezTo>
                    <a:pt x="28067" y="31115"/>
                    <a:pt x="26162" y="32385"/>
                    <a:pt x="24003" y="33147"/>
                  </a:cubicBezTo>
                  <a:cubicBezTo>
                    <a:pt x="21844" y="33909"/>
                    <a:pt x="19685" y="34417"/>
                    <a:pt x="17399" y="34417"/>
                  </a:cubicBezTo>
                  <a:cubicBezTo>
                    <a:pt x="15113" y="34417"/>
                    <a:pt x="12700" y="34036"/>
                    <a:pt x="10668" y="33147"/>
                  </a:cubicBezTo>
                  <a:cubicBezTo>
                    <a:pt x="8636" y="32258"/>
                    <a:pt x="6731" y="31115"/>
                    <a:pt x="5080" y="29464"/>
                  </a:cubicBezTo>
                  <a:cubicBezTo>
                    <a:pt x="3429" y="27813"/>
                    <a:pt x="2159" y="25908"/>
                    <a:pt x="1270" y="23876"/>
                  </a:cubicBezTo>
                  <a:cubicBezTo>
                    <a:pt x="381" y="21844"/>
                    <a:pt x="0" y="19558"/>
                    <a:pt x="0" y="17272"/>
                  </a:cubicBezTo>
                  <a:cubicBezTo>
                    <a:pt x="0" y="14986"/>
                    <a:pt x="381" y="12700"/>
                    <a:pt x="1270" y="10668"/>
                  </a:cubicBezTo>
                  <a:cubicBezTo>
                    <a:pt x="2159" y="8636"/>
                    <a:pt x="3429" y="6731"/>
                    <a:pt x="5080" y="5080"/>
                  </a:cubicBezTo>
                  <a:cubicBezTo>
                    <a:pt x="6731" y="3429"/>
                    <a:pt x="8509" y="2159"/>
                    <a:pt x="10668" y="1270"/>
                  </a:cubicBezTo>
                  <a:cubicBezTo>
                    <a:pt x="12827" y="381"/>
                    <a:pt x="14986" y="0"/>
                    <a:pt x="17272" y="0"/>
                  </a:cubicBezTo>
                  <a:cubicBezTo>
                    <a:pt x="19558" y="0"/>
                    <a:pt x="21717" y="381"/>
                    <a:pt x="23876" y="1270"/>
                  </a:cubicBezTo>
                  <a:cubicBezTo>
                    <a:pt x="26035" y="2159"/>
                    <a:pt x="27813" y="3429"/>
                    <a:pt x="29464" y="4953"/>
                  </a:cubicBezTo>
                  <a:cubicBezTo>
                    <a:pt x="31115" y="6477"/>
                    <a:pt x="32385" y="8382"/>
                    <a:pt x="33147" y="10541"/>
                  </a:cubicBezTo>
                  <a:cubicBezTo>
                    <a:pt x="33909" y="12700"/>
                    <a:pt x="34417" y="14859"/>
                    <a:pt x="34417" y="17145"/>
                  </a:cubicBezTo>
                  <a:close/>
                </a:path>
              </a:pathLst>
            </a:custGeom>
            <a:solidFill>
              <a:srgbClr val="000000"/>
            </a:solidFill>
          </p:spPr>
        </p:sp>
      </p:grpSp>
      <p:sp>
        <p:nvSpPr>
          <p:cNvPr name="TextBox 16" id="16"/>
          <p:cNvSpPr txBox="true"/>
          <p:nvPr/>
        </p:nvSpPr>
        <p:spPr>
          <a:xfrm rot="0">
            <a:off x="3670416" y="6830385"/>
            <a:ext cx="3193823" cy="1249062"/>
          </a:xfrm>
          <a:prstGeom prst="rect">
            <a:avLst/>
          </a:prstGeom>
        </p:spPr>
        <p:txBody>
          <a:bodyPr anchor="t" rtlCol="false" tIns="0" lIns="0" bIns="0" rIns="0">
            <a:spAutoFit/>
          </a:bodyPr>
          <a:lstStyle/>
          <a:p>
            <a:pPr algn="just">
              <a:lnSpc>
                <a:spcPts val="1475"/>
              </a:lnSpc>
            </a:pPr>
            <a:r>
              <a:rPr lang="en-US" sz="1061">
                <a:solidFill>
                  <a:srgbClr val="000000"/>
                </a:solidFill>
                <a:latin typeface="Montserrat"/>
                <a:ea typeface="Montserrat"/>
                <a:cs typeface="Montserrat"/>
                <a:sym typeface="Montserrat"/>
              </a:rPr>
              <a:t>Cavite Technopark is equipped with satellite government offices such as Bureau of Customs and PEZA. It is also located approximately 8km away from Cavite Gateway Terminal, a barge terminal operated by ICTSI. The presence of these infrastructures makes Cavite an ideal launch pad for businesses across the globe.</a:t>
            </a:r>
          </a:p>
        </p:txBody>
      </p:sp>
      <p:sp>
        <p:nvSpPr>
          <p:cNvPr name="TextBox 17" id="17"/>
          <p:cNvSpPr txBox="true"/>
          <p:nvPr/>
        </p:nvSpPr>
        <p:spPr>
          <a:xfrm rot="0">
            <a:off x="2681556" y="8795866"/>
            <a:ext cx="3941724" cy="736354"/>
          </a:xfrm>
          <a:prstGeom prst="rect">
            <a:avLst/>
          </a:prstGeom>
        </p:spPr>
        <p:txBody>
          <a:bodyPr anchor="t" rtlCol="false" tIns="0" lIns="0" bIns="0" rIns="0">
            <a:spAutoFit/>
          </a:bodyPr>
          <a:lstStyle/>
          <a:p>
            <a:pPr algn="just">
              <a:lnSpc>
                <a:spcPts val="1461"/>
              </a:lnSpc>
            </a:pPr>
            <a:r>
              <a:rPr lang="en-US" sz="1050" spc="16">
                <a:solidFill>
                  <a:srgbClr val="000000"/>
                </a:solidFill>
                <a:latin typeface="Montserrat"/>
                <a:ea typeface="Montserrat"/>
                <a:cs typeface="Montserrat"/>
                <a:sym typeface="Montserrat"/>
              </a:rPr>
              <a:t>The development is highly accessible through highways and expressways such as South-Luzon Expressway, Manila-Cavite Expressway, Governor's Drive, and the ongoing Cavite-Laguna Expressway. </a:t>
            </a:r>
          </a:p>
        </p:txBody>
      </p:sp>
      <p:sp>
        <p:nvSpPr>
          <p:cNvPr name="TextBox 18" id="18"/>
          <p:cNvSpPr txBox="true"/>
          <p:nvPr/>
        </p:nvSpPr>
        <p:spPr>
          <a:xfrm rot="0">
            <a:off x="2664359" y="8447092"/>
            <a:ext cx="3114648" cy="232533"/>
          </a:xfrm>
          <a:prstGeom prst="rect">
            <a:avLst/>
          </a:prstGeom>
        </p:spPr>
        <p:txBody>
          <a:bodyPr anchor="t" rtlCol="false" tIns="0" lIns="0" bIns="0" rIns="0">
            <a:spAutoFit/>
          </a:bodyPr>
          <a:lstStyle/>
          <a:p>
            <a:pPr algn="l">
              <a:lnSpc>
                <a:spcPts val="1883"/>
              </a:lnSpc>
            </a:pPr>
            <a:r>
              <a:rPr lang="en-US" b="true" sz="1345" i="true">
                <a:solidFill>
                  <a:srgbClr val="000000"/>
                </a:solidFill>
                <a:latin typeface="Glacial Indifference Bold Italics"/>
                <a:ea typeface="Glacial Indifference Bold Italics"/>
                <a:cs typeface="Glacial Indifference Bold Italics"/>
                <a:sym typeface="Glacial Indifference Bold Italics"/>
              </a:rPr>
              <a:t>Accessible via Major Thoroughfares</a:t>
            </a:r>
          </a:p>
        </p:txBody>
      </p:sp>
      <p:sp>
        <p:nvSpPr>
          <p:cNvPr name="TextBox 19" id="19"/>
          <p:cNvSpPr txBox="true"/>
          <p:nvPr/>
        </p:nvSpPr>
        <p:spPr>
          <a:xfrm rot="0">
            <a:off x="3670416" y="6365754"/>
            <a:ext cx="1846482" cy="233936"/>
          </a:xfrm>
          <a:prstGeom prst="rect">
            <a:avLst/>
          </a:prstGeom>
        </p:spPr>
        <p:txBody>
          <a:bodyPr anchor="t" rtlCol="false" tIns="0" lIns="0" bIns="0" rIns="0">
            <a:spAutoFit/>
          </a:bodyPr>
          <a:lstStyle/>
          <a:p>
            <a:pPr algn="l">
              <a:lnSpc>
                <a:spcPts val="1886"/>
              </a:lnSpc>
            </a:pPr>
            <a:r>
              <a:rPr lang="en-US" b="true" sz="1347" i="true">
                <a:solidFill>
                  <a:srgbClr val="000000"/>
                </a:solidFill>
                <a:latin typeface="Glacial Indifference Bold Italics"/>
                <a:ea typeface="Glacial Indifference Bold Italics"/>
                <a:cs typeface="Glacial Indifference Bold Italics"/>
                <a:sym typeface="Glacial Indifference Bold Italics"/>
              </a:rPr>
              <a:t>Ease of Doing Business</a:t>
            </a:r>
          </a:p>
        </p:txBody>
      </p:sp>
      <p:sp>
        <p:nvSpPr>
          <p:cNvPr name="TextBox 20" id="20"/>
          <p:cNvSpPr txBox="true"/>
          <p:nvPr/>
        </p:nvSpPr>
        <p:spPr>
          <a:xfrm rot="0">
            <a:off x="506571" y="3088231"/>
            <a:ext cx="1183146" cy="312347"/>
          </a:xfrm>
          <a:prstGeom prst="rect">
            <a:avLst/>
          </a:prstGeom>
        </p:spPr>
        <p:txBody>
          <a:bodyPr anchor="t" rtlCol="false" tIns="0" lIns="0" bIns="0" rIns="0">
            <a:spAutoFit/>
          </a:bodyPr>
          <a:lstStyle/>
          <a:p>
            <a:pPr algn="l">
              <a:lnSpc>
                <a:spcPts val="1229"/>
              </a:lnSpc>
            </a:pPr>
            <a:r>
              <a:rPr lang="en-US" b="true" sz="896">
                <a:solidFill>
                  <a:srgbClr val="000000"/>
                </a:solidFill>
                <a:latin typeface="Montserrat Medium"/>
                <a:ea typeface="Montserrat Medium"/>
                <a:cs typeface="Montserrat Medium"/>
                <a:sym typeface="Montserrat Medium"/>
              </a:rPr>
              <a:t>Phase 1 (PEZA) Phase 3 (Non-PEZA)</a:t>
            </a:r>
          </a:p>
        </p:txBody>
      </p:sp>
      <p:sp>
        <p:nvSpPr>
          <p:cNvPr name="TextBox 21" id="21"/>
          <p:cNvSpPr txBox="true"/>
          <p:nvPr/>
        </p:nvSpPr>
        <p:spPr>
          <a:xfrm rot="0">
            <a:off x="286075" y="2942181"/>
            <a:ext cx="1810554" cy="165100"/>
          </a:xfrm>
          <a:prstGeom prst="rect">
            <a:avLst/>
          </a:prstGeom>
        </p:spPr>
        <p:txBody>
          <a:bodyPr anchor="t" rtlCol="false" tIns="0" lIns="0" bIns="0" rIns="0">
            <a:spAutoFit/>
          </a:bodyPr>
          <a:lstStyle/>
          <a:p>
            <a:pPr algn="l">
              <a:lnSpc>
                <a:spcPts val="1399"/>
              </a:lnSpc>
            </a:pPr>
            <a:r>
              <a:rPr lang="en-US" b="true" sz="999">
                <a:solidFill>
                  <a:srgbClr val="000000"/>
                </a:solidFill>
                <a:latin typeface="Montserrat Medium"/>
                <a:ea typeface="Montserrat Medium"/>
                <a:cs typeface="Montserrat Medium"/>
                <a:sym typeface="Montserrat Medium"/>
              </a:rPr>
              <a:t>Php 9,000.00/sqm (VAT ex)</a:t>
            </a:r>
          </a:p>
        </p:txBody>
      </p:sp>
      <p:sp>
        <p:nvSpPr>
          <p:cNvPr name="TextBox 22" id="22"/>
          <p:cNvSpPr txBox="true"/>
          <p:nvPr/>
        </p:nvSpPr>
        <p:spPr>
          <a:xfrm rot="0">
            <a:off x="286075" y="3467253"/>
            <a:ext cx="2171960" cy="319134"/>
          </a:xfrm>
          <a:prstGeom prst="rect">
            <a:avLst/>
          </a:prstGeom>
        </p:spPr>
        <p:txBody>
          <a:bodyPr anchor="t" rtlCol="false" tIns="0" lIns="0" bIns="0" rIns="0">
            <a:spAutoFit/>
          </a:bodyPr>
          <a:lstStyle/>
          <a:p>
            <a:pPr algn="l">
              <a:lnSpc>
                <a:spcPts val="1267"/>
              </a:lnSpc>
            </a:pPr>
            <a:r>
              <a:rPr lang="en-US" sz="908" i="true">
                <a:solidFill>
                  <a:srgbClr val="000000"/>
                </a:solidFill>
                <a:latin typeface="Montserrat Italics"/>
                <a:ea typeface="Montserrat Italics"/>
                <a:cs typeface="Montserrat Italics"/>
                <a:sym typeface="Montserrat Italics"/>
              </a:rPr>
              <a:t>Rates and availability are subject to change without prior notice </a:t>
            </a:r>
          </a:p>
        </p:txBody>
      </p:sp>
      <p:sp>
        <p:nvSpPr>
          <p:cNvPr name="TextBox 23" id="23"/>
          <p:cNvSpPr txBox="true"/>
          <p:nvPr/>
        </p:nvSpPr>
        <p:spPr>
          <a:xfrm rot="0">
            <a:off x="286075" y="2598484"/>
            <a:ext cx="2441947" cy="303428"/>
          </a:xfrm>
          <a:prstGeom prst="rect">
            <a:avLst/>
          </a:prstGeom>
        </p:spPr>
        <p:txBody>
          <a:bodyPr anchor="t" rtlCol="false" tIns="0" lIns="0" bIns="0" rIns="0">
            <a:spAutoFit/>
          </a:bodyPr>
          <a:lstStyle/>
          <a:p>
            <a:pPr algn="l">
              <a:lnSpc>
                <a:spcPts val="2522"/>
              </a:lnSpc>
            </a:pPr>
            <a:r>
              <a:rPr lang="en-US" sz="1801" spc="427">
                <a:solidFill>
                  <a:srgbClr val="222222"/>
                </a:solidFill>
                <a:latin typeface="Glacial Indifference"/>
                <a:ea typeface="Glacial Indifference"/>
                <a:cs typeface="Glacial Indifference"/>
                <a:sym typeface="Glacial Indifference"/>
              </a:rPr>
              <a:t>SELLING PRICE</a:t>
            </a:r>
          </a:p>
        </p:txBody>
      </p:sp>
      <p:sp>
        <p:nvSpPr>
          <p:cNvPr name="TextBox 24" id="24"/>
          <p:cNvSpPr txBox="true"/>
          <p:nvPr/>
        </p:nvSpPr>
        <p:spPr>
          <a:xfrm rot="0">
            <a:off x="286075" y="4053087"/>
            <a:ext cx="2786651" cy="306705"/>
          </a:xfrm>
          <a:prstGeom prst="rect">
            <a:avLst/>
          </a:prstGeom>
        </p:spPr>
        <p:txBody>
          <a:bodyPr anchor="t" rtlCol="false" tIns="0" lIns="0" bIns="0" rIns="0">
            <a:spAutoFit/>
          </a:bodyPr>
          <a:lstStyle/>
          <a:p>
            <a:pPr algn="l">
              <a:lnSpc>
                <a:spcPts val="2520"/>
              </a:lnSpc>
            </a:pPr>
            <a:r>
              <a:rPr lang="en-US" sz="1800" spc="426">
                <a:solidFill>
                  <a:srgbClr val="222222"/>
                </a:solidFill>
                <a:latin typeface="Glacial Indifference"/>
                <a:ea typeface="Glacial Indifference"/>
                <a:cs typeface="Glacial Indifference"/>
                <a:sym typeface="Glacial Indifference"/>
              </a:rPr>
              <a:t>AVAILABLE LOTS</a:t>
            </a:r>
          </a:p>
        </p:txBody>
      </p:sp>
      <p:sp>
        <p:nvSpPr>
          <p:cNvPr name="TextBox 25" id="25"/>
          <p:cNvSpPr txBox="true"/>
          <p:nvPr/>
        </p:nvSpPr>
        <p:spPr>
          <a:xfrm rot="0">
            <a:off x="300137" y="4369317"/>
            <a:ext cx="1096079" cy="192710"/>
          </a:xfrm>
          <a:prstGeom prst="rect">
            <a:avLst/>
          </a:prstGeom>
        </p:spPr>
        <p:txBody>
          <a:bodyPr anchor="t" rtlCol="false" tIns="0" lIns="0" bIns="0" rIns="0">
            <a:spAutoFit/>
          </a:bodyPr>
          <a:lstStyle/>
          <a:p>
            <a:pPr algn="l">
              <a:lnSpc>
                <a:spcPts val="1464"/>
              </a:lnSpc>
            </a:pPr>
            <a:r>
              <a:rPr lang="en-US" b="true" sz="1134">
                <a:solidFill>
                  <a:srgbClr val="000000"/>
                </a:solidFill>
                <a:latin typeface="Montserrat Medium"/>
                <a:ea typeface="Montserrat Medium"/>
                <a:cs typeface="Montserrat Medium"/>
                <a:sym typeface="Montserrat Medium"/>
              </a:rPr>
              <a:t>Phase 1 - PEZA</a:t>
            </a:r>
          </a:p>
        </p:txBody>
      </p:sp>
      <p:sp>
        <p:nvSpPr>
          <p:cNvPr name="TextBox 26" id="26"/>
          <p:cNvSpPr txBox="true"/>
          <p:nvPr/>
        </p:nvSpPr>
        <p:spPr>
          <a:xfrm rot="0">
            <a:off x="2721439" y="4711387"/>
            <a:ext cx="13164" cy="87928"/>
          </a:xfrm>
          <a:prstGeom prst="rect">
            <a:avLst/>
          </a:prstGeom>
        </p:spPr>
        <p:txBody>
          <a:bodyPr anchor="t" rtlCol="false" tIns="0" lIns="0" bIns="0" rIns="0">
            <a:spAutoFit/>
          </a:bodyPr>
          <a:lstStyle/>
          <a:p>
            <a:pPr algn="l">
              <a:lnSpc>
                <a:spcPts val="616"/>
              </a:lnSpc>
            </a:pPr>
            <a:r>
              <a:rPr lang="en-US" sz="387" i="true">
                <a:solidFill>
                  <a:srgbClr val="000000"/>
                </a:solidFill>
                <a:latin typeface="Montserrat Italics"/>
                <a:ea typeface="Montserrat Italics"/>
                <a:cs typeface="Montserrat Italics"/>
                <a:sym typeface="Montserrat Italics"/>
              </a:rPr>
              <a:t> </a:t>
            </a:r>
          </a:p>
        </p:txBody>
      </p:sp>
      <p:sp>
        <p:nvSpPr>
          <p:cNvPr name="TextBox 27" id="27"/>
          <p:cNvSpPr txBox="true"/>
          <p:nvPr/>
        </p:nvSpPr>
        <p:spPr>
          <a:xfrm rot="0">
            <a:off x="1823966" y="4340742"/>
            <a:ext cx="1494967" cy="221285"/>
          </a:xfrm>
          <a:prstGeom prst="rect">
            <a:avLst/>
          </a:prstGeom>
        </p:spPr>
        <p:txBody>
          <a:bodyPr anchor="t" rtlCol="false" tIns="0" lIns="0" bIns="0" rIns="0">
            <a:spAutoFit/>
          </a:bodyPr>
          <a:lstStyle/>
          <a:p>
            <a:pPr algn="l">
              <a:lnSpc>
                <a:spcPts val="1770"/>
              </a:lnSpc>
            </a:pPr>
            <a:r>
              <a:rPr lang="en-US" b="true" sz="1134">
                <a:solidFill>
                  <a:srgbClr val="000000"/>
                </a:solidFill>
                <a:latin typeface="Montserrat Medium"/>
                <a:ea typeface="Montserrat Medium"/>
                <a:cs typeface="Montserrat Medium"/>
                <a:sym typeface="Montserrat Medium"/>
              </a:rPr>
              <a:t>Phase 3 - Non-PEZA</a:t>
            </a:r>
          </a:p>
        </p:txBody>
      </p:sp>
      <p:sp>
        <p:nvSpPr>
          <p:cNvPr name="TextBox 28" id="28"/>
          <p:cNvSpPr txBox="true"/>
          <p:nvPr/>
        </p:nvSpPr>
        <p:spPr>
          <a:xfrm rot="0">
            <a:off x="3441083" y="4737998"/>
            <a:ext cx="15244" cy="87777"/>
          </a:xfrm>
          <a:prstGeom prst="rect">
            <a:avLst/>
          </a:prstGeom>
        </p:spPr>
        <p:txBody>
          <a:bodyPr anchor="t" rtlCol="false" tIns="0" lIns="0" bIns="0" rIns="0">
            <a:spAutoFit/>
          </a:bodyPr>
          <a:lstStyle/>
          <a:p>
            <a:pPr algn="l">
              <a:lnSpc>
                <a:spcPts val="791"/>
              </a:lnSpc>
            </a:pPr>
            <a:r>
              <a:rPr lang="en-US" sz="449">
                <a:solidFill>
                  <a:srgbClr val="000000"/>
                </a:solidFill>
                <a:latin typeface="Montserrat"/>
                <a:ea typeface="Montserrat"/>
                <a:cs typeface="Montserrat"/>
                <a:sym typeface="Montserrat"/>
              </a:rPr>
              <a:t> </a:t>
            </a:r>
          </a:p>
        </p:txBody>
      </p:sp>
      <p:sp>
        <p:nvSpPr>
          <p:cNvPr name="TextBox 29" id="29"/>
          <p:cNvSpPr txBox="true"/>
          <p:nvPr/>
        </p:nvSpPr>
        <p:spPr>
          <a:xfrm rot="0">
            <a:off x="300137" y="4571466"/>
            <a:ext cx="990602" cy="131665"/>
          </a:xfrm>
          <a:prstGeom prst="rect">
            <a:avLst/>
          </a:prstGeom>
        </p:spPr>
        <p:txBody>
          <a:bodyPr anchor="t" rtlCol="false" tIns="0" lIns="0" bIns="0" rIns="0">
            <a:spAutoFit/>
          </a:bodyPr>
          <a:lstStyle/>
          <a:p>
            <a:pPr algn="l">
              <a:lnSpc>
                <a:spcPts val="1072"/>
              </a:lnSpc>
            </a:pPr>
            <a:r>
              <a:rPr lang="en-US" sz="798">
                <a:solidFill>
                  <a:srgbClr val="000000"/>
                </a:solidFill>
                <a:latin typeface="Montserrat"/>
                <a:ea typeface="Montserrat"/>
                <a:cs typeface="Montserrat"/>
                <a:sym typeface="Montserrat"/>
              </a:rPr>
              <a:t> </a:t>
            </a:r>
            <a:r>
              <a:rPr lang="en-US" sz="798" i="true">
                <a:solidFill>
                  <a:srgbClr val="000000"/>
                </a:solidFill>
                <a:latin typeface="Montserrat Italics"/>
                <a:ea typeface="Montserrat Italics"/>
                <a:cs typeface="Montserrat Italics"/>
                <a:sym typeface="Montserrat Italics"/>
              </a:rPr>
              <a:t>Lot 40:10,070 sqm</a:t>
            </a:r>
          </a:p>
        </p:txBody>
      </p:sp>
      <p:sp>
        <p:nvSpPr>
          <p:cNvPr name="TextBox 30" id="30"/>
          <p:cNvSpPr txBox="true"/>
          <p:nvPr/>
        </p:nvSpPr>
        <p:spPr>
          <a:xfrm rot="0">
            <a:off x="300137" y="4707600"/>
            <a:ext cx="1245838" cy="267799"/>
          </a:xfrm>
          <a:prstGeom prst="rect">
            <a:avLst/>
          </a:prstGeom>
        </p:spPr>
        <p:txBody>
          <a:bodyPr anchor="t" rtlCol="false" tIns="0" lIns="0" bIns="0" rIns="0">
            <a:spAutoFit/>
          </a:bodyPr>
          <a:lstStyle/>
          <a:p>
            <a:pPr algn="l">
              <a:lnSpc>
                <a:spcPts val="1072"/>
              </a:lnSpc>
            </a:pPr>
            <a:r>
              <a:rPr lang="en-US" sz="798" i="true">
                <a:solidFill>
                  <a:srgbClr val="000000"/>
                </a:solidFill>
                <a:latin typeface="Montserrat Italics"/>
                <a:ea typeface="Montserrat Italics"/>
                <a:cs typeface="Montserrat Italics"/>
                <a:sym typeface="Montserrat Italics"/>
              </a:rPr>
              <a:t> Lot 49-F-6-A: 9,577 sqm  Lot 48-A: 2,568 sqm</a:t>
            </a:r>
            <a:r>
              <a:rPr lang="en-US" sz="798">
                <a:solidFill>
                  <a:srgbClr val="000000"/>
                </a:solidFill>
                <a:latin typeface="Montserrat"/>
                <a:ea typeface="Montserrat"/>
                <a:cs typeface="Montserrat"/>
                <a:sym typeface="Montserrat"/>
              </a:rPr>
              <a:t> </a:t>
            </a:r>
          </a:p>
        </p:txBody>
      </p:sp>
      <p:sp>
        <p:nvSpPr>
          <p:cNvPr name="TextBox 31" id="31"/>
          <p:cNvSpPr txBox="true"/>
          <p:nvPr/>
        </p:nvSpPr>
        <p:spPr>
          <a:xfrm rot="0">
            <a:off x="1823966" y="4748457"/>
            <a:ext cx="840393" cy="141190"/>
          </a:xfrm>
          <a:prstGeom prst="rect">
            <a:avLst/>
          </a:prstGeom>
        </p:spPr>
        <p:txBody>
          <a:bodyPr anchor="t" rtlCol="false" tIns="0" lIns="0" bIns="0" rIns="0">
            <a:spAutoFit/>
          </a:bodyPr>
          <a:lstStyle/>
          <a:p>
            <a:pPr algn="l">
              <a:lnSpc>
                <a:spcPts val="1117"/>
              </a:lnSpc>
            </a:pPr>
            <a:r>
              <a:rPr lang="en-US" sz="798" i="true">
                <a:solidFill>
                  <a:srgbClr val="000000"/>
                </a:solidFill>
                <a:latin typeface="Montserrat Italics"/>
                <a:ea typeface="Montserrat Italics"/>
                <a:cs typeface="Montserrat Italics"/>
                <a:sym typeface="Montserrat Italics"/>
              </a:rPr>
              <a:t>Lot 2: 8,348 sqm</a:t>
            </a:r>
          </a:p>
        </p:txBody>
      </p:sp>
      <p:sp>
        <p:nvSpPr>
          <p:cNvPr name="TextBox 32" id="32"/>
          <p:cNvSpPr txBox="true"/>
          <p:nvPr/>
        </p:nvSpPr>
        <p:spPr>
          <a:xfrm rot="0">
            <a:off x="4060350" y="4757048"/>
            <a:ext cx="15244" cy="68727"/>
          </a:xfrm>
          <a:prstGeom prst="rect">
            <a:avLst/>
          </a:prstGeom>
        </p:spPr>
        <p:txBody>
          <a:bodyPr anchor="t" rtlCol="false" tIns="0" lIns="0" bIns="0" rIns="0">
            <a:spAutoFit/>
          </a:bodyPr>
          <a:lstStyle/>
          <a:p>
            <a:pPr algn="l">
              <a:lnSpc>
                <a:spcPts val="597"/>
              </a:lnSpc>
            </a:pPr>
            <a:r>
              <a:rPr lang="en-US" sz="449">
                <a:solidFill>
                  <a:srgbClr val="000000"/>
                </a:solidFill>
                <a:latin typeface="Montserrat"/>
                <a:ea typeface="Montserrat"/>
                <a:cs typeface="Montserrat"/>
                <a:sym typeface="Montserrat"/>
              </a:rPr>
              <a:t> </a:t>
            </a:r>
          </a:p>
        </p:txBody>
      </p:sp>
      <p:sp>
        <p:nvSpPr>
          <p:cNvPr name="TextBox 33" id="33"/>
          <p:cNvSpPr txBox="true"/>
          <p:nvPr/>
        </p:nvSpPr>
        <p:spPr>
          <a:xfrm rot="0">
            <a:off x="3098346" y="4757982"/>
            <a:ext cx="866754" cy="403933"/>
          </a:xfrm>
          <a:prstGeom prst="rect">
            <a:avLst/>
          </a:prstGeom>
        </p:spPr>
        <p:txBody>
          <a:bodyPr anchor="t" rtlCol="false" tIns="0" lIns="0" bIns="0" rIns="0">
            <a:spAutoFit/>
          </a:bodyPr>
          <a:lstStyle/>
          <a:p>
            <a:pPr algn="ctr">
              <a:lnSpc>
                <a:spcPts val="1062"/>
              </a:lnSpc>
            </a:pPr>
            <a:r>
              <a:rPr lang="en-US" sz="798" i="true">
                <a:solidFill>
                  <a:srgbClr val="000000"/>
                </a:solidFill>
                <a:latin typeface="Montserrat Italics"/>
                <a:ea typeface="Montserrat Italics"/>
                <a:cs typeface="Montserrat Italics"/>
                <a:sym typeface="Montserrat Italics"/>
              </a:rPr>
              <a:t>Lot 1: 8,979 sqm  Lot 2: 6,877 sqm </a:t>
            </a:r>
            <a:r>
              <a:rPr lang="en-US" sz="798">
                <a:solidFill>
                  <a:srgbClr val="000000"/>
                </a:solidFill>
                <a:latin typeface="Montserrat"/>
                <a:ea typeface="Montserrat"/>
                <a:cs typeface="Montserrat"/>
                <a:sym typeface="Montserrat"/>
              </a:rPr>
              <a:t> </a:t>
            </a:r>
            <a:r>
              <a:rPr lang="en-US" sz="798" i="true">
                <a:solidFill>
                  <a:srgbClr val="000000"/>
                </a:solidFill>
                <a:latin typeface="Montserrat Italics"/>
                <a:ea typeface="Montserrat Italics"/>
                <a:cs typeface="Montserrat Italics"/>
                <a:sym typeface="Montserrat Italics"/>
              </a:rPr>
              <a:t>Lot 3: 9,030 sqm</a:t>
            </a:r>
          </a:p>
        </p:txBody>
      </p:sp>
      <p:sp>
        <p:nvSpPr>
          <p:cNvPr name="TextBox 34" id="34"/>
          <p:cNvSpPr txBox="true"/>
          <p:nvPr/>
        </p:nvSpPr>
        <p:spPr>
          <a:xfrm rot="0">
            <a:off x="1823966" y="4597102"/>
            <a:ext cx="435782" cy="160482"/>
          </a:xfrm>
          <a:prstGeom prst="rect">
            <a:avLst/>
          </a:prstGeom>
        </p:spPr>
        <p:txBody>
          <a:bodyPr anchor="t" rtlCol="false" tIns="0" lIns="0" bIns="0" rIns="0">
            <a:spAutoFit/>
          </a:bodyPr>
          <a:lstStyle/>
          <a:p>
            <a:pPr algn="l">
              <a:lnSpc>
                <a:spcPts val="1294"/>
              </a:lnSpc>
            </a:pPr>
            <a:r>
              <a:rPr lang="en-US" sz="924">
                <a:solidFill>
                  <a:srgbClr val="000000"/>
                </a:solidFill>
                <a:latin typeface="Montserrat"/>
                <a:ea typeface="Montserrat"/>
                <a:cs typeface="Montserrat"/>
                <a:sym typeface="Montserrat"/>
              </a:rPr>
              <a:t>Block</a:t>
            </a:r>
            <a:r>
              <a:rPr lang="en-US" sz="924">
                <a:solidFill>
                  <a:srgbClr val="000000"/>
                </a:solidFill>
                <a:latin typeface="Montserrat"/>
                <a:ea typeface="Montserrat"/>
                <a:cs typeface="Montserrat"/>
                <a:sym typeface="Montserrat"/>
              </a:rPr>
              <a:t> </a:t>
            </a:r>
            <a:r>
              <a:rPr lang="en-US" sz="924">
                <a:solidFill>
                  <a:srgbClr val="000000"/>
                </a:solidFill>
                <a:latin typeface="Montserrat"/>
                <a:ea typeface="Montserrat"/>
                <a:cs typeface="Montserrat"/>
                <a:sym typeface="Montserrat"/>
              </a:rPr>
              <a:t>3</a:t>
            </a:r>
          </a:p>
        </p:txBody>
      </p:sp>
      <p:sp>
        <p:nvSpPr>
          <p:cNvPr name="TextBox 35" id="35"/>
          <p:cNvSpPr txBox="true"/>
          <p:nvPr/>
        </p:nvSpPr>
        <p:spPr>
          <a:xfrm rot="0">
            <a:off x="3098346" y="4597102"/>
            <a:ext cx="447395" cy="160482"/>
          </a:xfrm>
          <a:prstGeom prst="rect">
            <a:avLst/>
          </a:prstGeom>
        </p:spPr>
        <p:txBody>
          <a:bodyPr anchor="t" rtlCol="false" tIns="0" lIns="0" bIns="0" rIns="0">
            <a:spAutoFit/>
          </a:bodyPr>
          <a:lstStyle/>
          <a:p>
            <a:pPr algn="l">
              <a:lnSpc>
                <a:spcPts val="1294"/>
              </a:lnSpc>
            </a:pPr>
            <a:r>
              <a:rPr lang="en-US" sz="924">
                <a:solidFill>
                  <a:srgbClr val="000000"/>
                </a:solidFill>
                <a:latin typeface="Montserrat"/>
                <a:ea typeface="Montserrat"/>
                <a:cs typeface="Montserrat"/>
                <a:sym typeface="Montserrat"/>
              </a:rPr>
              <a:t>Block</a:t>
            </a:r>
            <a:r>
              <a:rPr lang="en-US" sz="924">
                <a:solidFill>
                  <a:srgbClr val="000000"/>
                </a:solidFill>
                <a:latin typeface="Montserrat"/>
                <a:ea typeface="Montserrat"/>
                <a:cs typeface="Montserrat"/>
                <a:sym typeface="Montserrat"/>
              </a:rPr>
              <a:t> </a:t>
            </a:r>
            <a:r>
              <a:rPr lang="en-US" sz="924">
                <a:solidFill>
                  <a:srgbClr val="000000"/>
                </a:solidFill>
                <a:latin typeface="Montserrat"/>
                <a:ea typeface="Montserrat"/>
                <a:cs typeface="Montserrat"/>
                <a:sym typeface="Montserrat"/>
              </a:rPr>
              <a:t>4</a:t>
            </a:r>
          </a:p>
        </p:txBody>
      </p:sp>
      <p:grpSp>
        <p:nvGrpSpPr>
          <p:cNvPr name="Group 36" id="36"/>
          <p:cNvGrpSpPr>
            <a:grpSpLocks noChangeAspect="true"/>
          </p:cNvGrpSpPr>
          <p:nvPr/>
        </p:nvGrpSpPr>
        <p:grpSpPr>
          <a:xfrm rot="0">
            <a:off x="0" y="0"/>
            <a:ext cx="7861320" cy="940421"/>
            <a:chOff x="0" y="0"/>
            <a:chExt cx="7556297" cy="903935"/>
          </a:xfrm>
        </p:grpSpPr>
        <p:sp>
          <p:nvSpPr>
            <p:cNvPr name="Freeform 37" id="37"/>
            <p:cNvSpPr/>
            <p:nvPr/>
          </p:nvSpPr>
          <p:spPr>
            <a:xfrm flipH="false" flipV="false" rot="0">
              <a:off x="0" y="0"/>
              <a:ext cx="7555992" cy="903986"/>
            </a:xfrm>
            <a:custGeom>
              <a:avLst/>
              <a:gdLst/>
              <a:ahLst/>
              <a:cxnLst/>
              <a:rect r="r" b="b" t="t" l="l"/>
              <a:pathLst>
                <a:path h="903986" w="7555992">
                  <a:moveTo>
                    <a:pt x="0" y="0"/>
                  </a:moveTo>
                  <a:lnTo>
                    <a:pt x="0" y="903986"/>
                  </a:lnTo>
                  <a:lnTo>
                    <a:pt x="7555992" y="903986"/>
                  </a:lnTo>
                  <a:lnTo>
                    <a:pt x="7555992" y="0"/>
                  </a:lnTo>
                  <a:close/>
                </a:path>
              </a:pathLst>
            </a:custGeom>
            <a:solidFill>
              <a:srgbClr val="EDECED"/>
            </a:solidFill>
          </p:spPr>
        </p:sp>
      </p:grpSp>
      <p:sp>
        <p:nvSpPr>
          <p:cNvPr name="Freeform 38" id="38"/>
          <p:cNvSpPr/>
          <p:nvPr/>
        </p:nvSpPr>
        <p:spPr>
          <a:xfrm flipH="false" flipV="false" rot="0">
            <a:off x="740202" y="154000"/>
            <a:ext cx="534377" cy="530504"/>
          </a:xfrm>
          <a:custGeom>
            <a:avLst/>
            <a:gdLst/>
            <a:ahLst/>
            <a:cxnLst/>
            <a:rect r="r" b="b" t="t" l="l"/>
            <a:pathLst>
              <a:path h="530504" w="534377">
                <a:moveTo>
                  <a:pt x="0" y="0"/>
                </a:moveTo>
                <a:lnTo>
                  <a:pt x="534377" y="0"/>
                </a:lnTo>
                <a:lnTo>
                  <a:pt x="534377" y="530505"/>
                </a:lnTo>
                <a:lnTo>
                  <a:pt x="0" y="530505"/>
                </a:lnTo>
                <a:lnTo>
                  <a:pt x="0" y="0"/>
                </a:lnTo>
                <a:close/>
              </a:path>
            </a:pathLst>
          </a:custGeom>
          <a:blipFill>
            <a:blip r:embed="rId11"/>
            <a:stretch>
              <a:fillRect l="-69163" t="-214611" r="-68439" b="-203749"/>
            </a:stretch>
          </a:blipFill>
        </p:spPr>
      </p:sp>
      <p:sp>
        <p:nvSpPr>
          <p:cNvPr name="TextBox 39" id="39"/>
          <p:cNvSpPr txBox="true"/>
          <p:nvPr/>
        </p:nvSpPr>
        <p:spPr>
          <a:xfrm rot="0">
            <a:off x="1455517" y="168916"/>
            <a:ext cx="2426303" cy="494773"/>
          </a:xfrm>
          <a:prstGeom prst="rect">
            <a:avLst/>
          </a:prstGeom>
        </p:spPr>
        <p:txBody>
          <a:bodyPr anchor="t" rtlCol="false" tIns="0" lIns="0" bIns="0" rIns="0">
            <a:spAutoFit/>
          </a:bodyPr>
          <a:lstStyle/>
          <a:p>
            <a:pPr algn="l">
              <a:lnSpc>
                <a:spcPts val="1374"/>
              </a:lnSpc>
            </a:pPr>
            <a:r>
              <a:rPr lang="en-US" sz="1018">
                <a:solidFill>
                  <a:srgbClr val="000000"/>
                </a:solidFill>
                <a:latin typeface="B612"/>
                <a:ea typeface="B612"/>
                <a:cs typeface="B612"/>
                <a:sym typeface="B612"/>
              </a:rPr>
              <a:t>For inquiries, kindly email:</a:t>
            </a:r>
          </a:p>
          <a:p>
            <a:pPr algn="l">
              <a:lnSpc>
                <a:spcPts val="1374"/>
              </a:lnSpc>
            </a:pPr>
            <a:r>
              <a:rPr lang="en-US" sz="1018">
                <a:solidFill>
                  <a:srgbClr val="000000"/>
                </a:solidFill>
                <a:latin typeface="B612"/>
                <a:ea typeface="B612"/>
                <a:cs typeface="B612"/>
                <a:sym typeface="B612"/>
              </a:rPr>
              <a:t>peregrino.mae@ayalalandpremier.</a:t>
            </a:r>
            <a:r>
              <a:rPr lang="en-US" sz="1018">
                <a:solidFill>
                  <a:srgbClr val="000000"/>
                </a:solidFill>
                <a:latin typeface="B612"/>
                <a:ea typeface="B612"/>
                <a:cs typeface="B612"/>
                <a:sym typeface="B612"/>
              </a:rPr>
              <a:t>com </a:t>
            </a:r>
          </a:p>
          <a:p>
            <a:pPr algn="l">
              <a:lnSpc>
                <a:spcPts val="1374"/>
              </a:lnSpc>
            </a:pPr>
            <a:r>
              <a:rPr lang="en-US" sz="1018">
                <a:solidFill>
                  <a:srgbClr val="000000"/>
                </a:solidFill>
                <a:latin typeface="B612"/>
                <a:ea typeface="B612"/>
                <a:cs typeface="B612"/>
                <a:sym typeface="B612"/>
              </a:rPr>
              <a:t>mae.ayalalandpremier@gmail.com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DAGvA2v_yZ8</dc:identifier>
  <dcterms:modified xsi:type="dcterms:W3CDTF">2011-08-01T06:04:30Z</dcterms:modified>
  <cp:revision>1</cp:revision>
  <dc:title>Ayala Land Logistics Technoparks (Document)</dc:title>
</cp:coreProperties>
</file>